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57" r:id="rId9"/>
    <p:sldId id="266" r:id="rId10"/>
    <p:sldId id="339" r:id="rId11"/>
    <p:sldId id="340" r:id="rId12"/>
    <p:sldId id="267" r:id="rId13"/>
    <p:sldId id="268" r:id="rId14"/>
    <p:sldId id="269" r:id="rId15"/>
    <p:sldId id="270" r:id="rId16"/>
    <p:sldId id="273" r:id="rId17"/>
    <p:sldId id="274" r:id="rId18"/>
    <p:sldId id="272" r:id="rId19"/>
    <p:sldId id="313" r:id="rId20"/>
    <p:sldId id="314" r:id="rId21"/>
    <p:sldId id="315" r:id="rId22"/>
    <p:sldId id="319" r:id="rId23"/>
    <p:sldId id="331" r:id="rId24"/>
    <p:sldId id="395" r:id="rId25"/>
    <p:sldId id="396" r:id="rId26"/>
    <p:sldId id="397" r:id="rId27"/>
    <p:sldId id="398" r:id="rId28"/>
    <p:sldId id="408" r:id="rId29"/>
    <p:sldId id="402" r:id="rId30"/>
    <p:sldId id="403" r:id="rId31"/>
    <p:sldId id="404" r:id="rId32"/>
    <p:sldId id="405" r:id="rId33"/>
    <p:sldId id="406" r:id="rId34"/>
    <p:sldId id="407" r:id="rId35"/>
    <p:sldId id="409" r:id="rId36"/>
    <p:sldId id="372" r:id="rId37"/>
    <p:sldId id="373" r:id="rId38"/>
    <p:sldId id="389" r:id="rId39"/>
    <p:sldId id="374" r:id="rId40"/>
    <p:sldId id="388" r:id="rId41"/>
    <p:sldId id="399" r:id="rId42"/>
    <p:sldId id="376" r:id="rId43"/>
    <p:sldId id="392" r:id="rId44"/>
    <p:sldId id="393" r:id="rId45"/>
    <p:sldId id="394" r:id="rId46"/>
    <p:sldId id="378" r:id="rId47"/>
    <p:sldId id="341" r:id="rId48"/>
    <p:sldId id="342" r:id="rId49"/>
    <p:sldId id="343" r:id="rId50"/>
    <p:sldId id="344" r:id="rId51"/>
    <p:sldId id="345" r:id="rId52"/>
    <p:sldId id="346" r:id="rId53"/>
    <p:sldId id="353" r:id="rId54"/>
    <p:sldId id="354" r:id="rId55"/>
    <p:sldId id="355" r:id="rId56"/>
    <p:sldId id="357" r:id="rId57"/>
    <p:sldId id="358" r:id="rId58"/>
    <p:sldId id="362" r:id="rId59"/>
    <p:sldId id="369" r:id="rId60"/>
    <p:sldId id="370" r:id="rId61"/>
    <p:sldId id="410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3" autoAdjust="0"/>
    <p:restoredTop sz="94644" autoAdjust="0"/>
  </p:normalViewPr>
  <p:slideViewPr>
    <p:cSldViewPr snapToGrid="0">
      <p:cViewPr varScale="1">
        <p:scale>
          <a:sx n="85" d="100"/>
          <a:sy n="85" d="100"/>
        </p:scale>
        <p:origin x="192" y="824"/>
      </p:cViewPr>
      <p:guideLst/>
    </p:cSldViewPr>
  </p:slideViewPr>
  <p:outlineViewPr>
    <p:cViewPr>
      <p:scale>
        <a:sx n="33" d="100"/>
        <a:sy n="33" d="100"/>
      </p:scale>
      <p:origin x="0" y="-3324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CFC1D-25FD-4C10-9844-19BD4531595B}" type="datetimeFigureOut">
              <a:rPr lang="en-US" smtClean="0"/>
              <a:t>7/9/20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7A702-C1D4-40C2-BC81-6632C6A23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65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7A702-C1D4-40C2-BC81-6632C6A230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68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32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43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39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346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138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91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45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28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59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31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DB53BE-D850-4DC2-960F-418D284AB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058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939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59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594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260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394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417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085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797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070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30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994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768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367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531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152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897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092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141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808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275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30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775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65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33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32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88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83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6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0BF7A75-E081-A741-9399-AF4FB21797B8}" type="datetimeFigureOut">
              <a:rPr lang="en-US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7/9/20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83D88EA-BBD9-3D42-A4C6-1761164ABA98}" type="slidenum">
              <a:rPr lang="en-US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045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8BF20C6-AE79-DF46-AED7-365EC7D7E03E}" type="datetimeFigureOut">
              <a:rPr lang="en-US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7/9/20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20D26A1-8CA0-F24D-833D-11A63EBD3F1C}" type="slidenum">
              <a:rPr lang="en-US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546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87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22EE4B9-933F-D845-97E5-E9A2AC5DD205}" type="datetimeFigureOut">
              <a:rPr lang="en-US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7/9/20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BAF0491-2AB4-2547-8270-FE3A17C86A8A}" type="slidenum">
              <a:rPr lang="en-US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697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804E9BB-D32C-114F-BA74-C17AABA4DE7B}" type="datetimeFigureOut">
              <a:rPr lang="en-US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7/9/20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6D4FE9E-26DF-EE49-9C31-2BFFE3BBAC1E}" type="slidenum">
              <a:rPr lang="en-US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865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FB3A4EA-CC3A-BA4A-A461-84110DFBED2F}" type="datetimeFigureOut">
              <a:rPr lang="en-US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7/9/20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1603765-4662-AC4D-9390-548D28260DAE}" type="slidenum">
              <a:rPr lang="en-US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002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4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0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1800">
                <a:latin typeface="Helvetica Neue" charset="0"/>
                <a:ea typeface="Helvetica Neue" charset="0"/>
                <a:cs typeface="Helvetica Neue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4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0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1800">
                <a:latin typeface="Helvetica Neue" charset="0"/>
                <a:ea typeface="Helvetica Neue" charset="0"/>
                <a:cs typeface="Helvetica Neue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1BA47241-D5F6-A340-A580-0E4E651A00D0}" type="datetimeFigureOut">
              <a:rPr lang="en-US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7/9/20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3B472A1-61BF-854B-B0E8-9A82B507DF5D}" type="slidenum">
              <a:rPr lang="en-US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826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0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1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1600">
                <a:latin typeface="Helvetica Neue" charset="0"/>
                <a:ea typeface="Helvetica Neue" charset="0"/>
                <a:cs typeface="Helvetica Neue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0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1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1600">
                <a:latin typeface="Helvetica Neue" charset="0"/>
                <a:ea typeface="Helvetica Neue" charset="0"/>
                <a:cs typeface="Helvetica Neue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829C1B0-899D-2B43-87E3-A54015486056}" type="datetimeFigureOut">
              <a:rPr lang="en-US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7/9/20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570408B-4598-5C40-B356-1B848D4335F3}" type="slidenum">
              <a:rPr lang="en-US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973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E815217-E814-5D41-9299-23121EB03472}" type="datetimeFigureOut">
              <a:rPr lang="en-US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7/9/20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0B4C4685-64FD-5043-A1C8-5C2E4BC92C56}" type="slidenum">
              <a:rPr lang="en-US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86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D5DFD547-CB2D-AD45-B141-36FF1A29AF16}" type="datetimeFigureOut">
              <a:rPr lang="en-US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7/9/20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4600B918-949C-AF45-8A4C-1D96BB48920F}" type="slidenum">
              <a:rPr lang="en-US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06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4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0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000">
                <a:latin typeface="Helvetica Neue" charset="0"/>
                <a:ea typeface="Helvetica Neue" charset="0"/>
                <a:cs typeface="Helvetica Neue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E4BA0D5-4D3B-6D42-95A9-2D43D6178A02}" type="datetimeFigureOut">
              <a:rPr lang="en-US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7/9/20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9AB54A25-5E31-204E-99C1-2A4E499E2C29}" type="slidenum">
              <a:rPr lang="en-US" smtClean="0">
                <a:solidFill>
                  <a:srgbClr val="00000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54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900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hyperlink" Target="https://github.com/gehring/fax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4.mp4"/><Relationship Id="rId7" Type="http://schemas.openxmlformats.org/officeDocument/2006/relationships/image" Target="../media/image3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anish-pra/copg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hyperlink" Target="https://github.com/manish-pra/trcopo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3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f-t-s.github.io/projects/icr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hispersondoesnotexist.com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0.png"/><Relationship Id="rId5" Type="http://schemas.openxmlformats.org/officeDocument/2006/relationships/image" Target="../media/image890.png"/><Relationship Id="rId4" Type="http://schemas.openxmlformats.org/officeDocument/2006/relationships/image" Target="../media/image52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8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ypi.org/project/CGDs/0.0.1/" TargetMode="Externa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f-t-s.github.io/projects/cgd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18822" y="36251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sysClr val="windowText" lastClr="000000"/>
                </a:solidFill>
              </a:rPr>
              <a:t>Role of Interaction in Competitive Optimization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476777" y="289370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r>
              <a:rPr lang="en-US" dirty="0">
                <a:solidFill>
                  <a:sysClr val="windowText" lastClr="000000"/>
                </a:solidFill>
              </a:rPr>
              <a:t>Anima </a:t>
            </a:r>
            <a:r>
              <a:rPr lang="en-US" dirty="0" err="1">
                <a:solidFill>
                  <a:sysClr val="windowText" lastClr="000000"/>
                </a:solidFill>
              </a:rPr>
              <a:t>Anandkumar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5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>
                <a:latin typeface="+mj-lt"/>
              </a:rPr>
              <a:t>Revisiting 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65179" y="1600201"/>
                <a:ext cx="10063263" cy="4525963"/>
              </a:xfrm>
            </p:spPr>
            <p:txBody>
              <a:bodyPr/>
              <a:lstStyle/>
              <a:p>
                <a:r>
                  <a:rPr lang="en-US" sz="2800" dirty="0">
                    <a:latin typeface="+mn-lt"/>
                  </a:rPr>
                  <a:t>The gradient descent update is given as</a:t>
                </a:r>
                <a:br>
                  <a:rPr lang="en-US" sz="2800" dirty="0">
                    <a:latin typeface="+mn-lt"/>
                  </a:rPr>
                </a:br>
                <a:br>
                  <a:rPr lang="en-US" sz="2800" dirty="0">
                    <a:latin typeface="+mn-lt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280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sz="28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800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   </m:t>
                    </m:r>
                  </m:oMath>
                </a14:m>
                <a:br>
                  <a:rPr lang="en-US" sz="2800" dirty="0">
                    <a:latin typeface="+mn-lt"/>
                  </a:rPr>
                </a:br>
                <a:endParaRPr lang="en-US" sz="2800" dirty="0">
                  <a:latin typeface="+mn-lt"/>
                </a:endParaRPr>
              </a:p>
              <a:p>
                <a:endParaRPr lang="en-US" sz="2800" dirty="0">
                  <a:latin typeface="+mn-lt"/>
                </a:endParaRPr>
              </a:p>
              <a:p>
                <a:r>
                  <a:rPr lang="en-US" sz="2800" dirty="0">
                    <a:latin typeface="+mn-lt"/>
                  </a:rPr>
                  <a:t>Step is solution of a </a:t>
                </a:r>
                <a:r>
                  <a:rPr lang="en-US" sz="2800" dirty="0">
                    <a:solidFill>
                      <a:schemeClr val="accent5">
                        <a:lumMod val="75000"/>
                      </a:schemeClr>
                    </a:solidFill>
                    <a:latin typeface="+mn-lt"/>
                  </a:rPr>
                  <a:t>local (linear) approximation</a:t>
                </a:r>
              </a:p>
              <a:p>
                <a:endParaRPr lang="en-US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11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5179" y="1600201"/>
                <a:ext cx="10063263" cy="4525963"/>
              </a:xfrm>
              <a:blipFill>
                <a:blip r:embed="rId2"/>
                <a:stretch>
                  <a:fillRect l="-1090" t="-1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9262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>
                <a:latin typeface="+mj-lt"/>
              </a:rPr>
              <a:t>Revisiting 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79770" y="1600201"/>
                <a:ext cx="10043809" cy="4525963"/>
              </a:xfrm>
            </p:spPr>
            <p:txBody>
              <a:bodyPr/>
              <a:lstStyle/>
              <a:p>
                <a:r>
                  <a:rPr lang="en-US" sz="2800" dirty="0">
                    <a:latin typeface="+mn-lt"/>
                  </a:rPr>
                  <a:t>The gradient descent update is given as</a:t>
                </a:r>
                <a:br>
                  <a:rPr lang="en-US" sz="2800" dirty="0">
                    <a:latin typeface="+mn-lt"/>
                  </a:rPr>
                </a:br>
                <a:br>
                  <a:rPr lang="en-US" sz="2800" dirty="0">
                    <a:latin typeface="+mn-lt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280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sz="28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800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28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den>
                        </m:f>
                        <m: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   </m:t>
                    </m:r>
                  </m:oMath>
                </a14:m>
                <a:br>
                  <a:rPr lang="en-US" sz="2800" dirty="0">
                    <a:latin typeface="+mn-lt"/>
                  </a:rPr>
                </a:br>
                <a:endParaRPr lang="en-US" sz="2800" dirty="0">
                  <a:latin typeface="+mn-lt"/>
                </a:endParaRPr>
              </a:p>
              <a:p>
                <a:endParaRPr lang="en-US" sz="2800" dirty="0">
                  <a:latin typeface="+mn-lt"/>
                </a:endParaRPr>
              </a:p>
              <a:p>
                <a:r>
                  <a:rPr lang="en-US" sz="2800" dirty="0">
                    <a:latin typeface="+mn-lt"/>
                  </a:rPr>
                  <a:t>Step is solution of a </a:t>
                </a:r>
                <a:r>
                  <a:rPr lang="en-US" sz="2800" dirty="0">
                    <a:solidFill>
                      <a:schemeClr val="accent5">
                        <a:lumMod val="75000"/>
                      </a:schemeClr>
                    </a:solidFill>
                    <a:latin typeface="+mn-lt"/>
                  </a:rPr>
                  <a:t>local (linear) approximation</a:t>
                </a:r>
              </a:p>
              <a:p>
                <a:endParaRPr lang="en-US" sz="2800" dirty="0">
                  <a:latin typeface="+mn-lt"/>
                </a:endParaRPr>
              </a:p>
              <a:p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Penalty</a:t>
                </a:r>
                <a:r>
                  <a:rPr lang="en-US" sz="2800" dirty="0">
                    <a:latin typeface="+mn-lt"/>
                  </a:rPr>
                  <a:t> models limited confidence in approximation.</a:t>
                </a:r>
              </a:p>
            </p:txBody>
          </p:sp>
        </mc:Choice>
        <mc:Fallback xmlns="">
          <p:sp>
            <p:nvSpPr>
              <p:cNvPr id="11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9770" y="1600201"/>
                <a:ext cx="10043809" cy="4525963"/>
              </a:xfrm>
              <a:blipFill>
                <a:blip r:embed="rId2"/>
                <a:stretch>
                  <a:fillRect l="-1092" t="-1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9709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>
                <a:latin typeface="+mj-lt"/>
              </a:rPr>
              <a:t>How to linearize a game?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525963"/>
          </a:xfrm>
        </p:spPr>
        <p:txBody>
          <a:bodyPr/>
          <a:lstStyle/>
          <a:p>
            <a:r>
              <a:rPr lang="en-US" sz="2800" dirty="0"/>
              <a:t>For two players: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>
                <a:latin typeface="+mj-lt"/>
              </a:rPr>
              <a:t>Obtain update as solution of local approximation, subject to quadratic penalty expressing the limited confidence of both players.</a:t>
            </a:r>
          </a:p>
          <a:p>
            <a:endParaRPr lang="en-US" sz="2800" dirty="0"/>
          </a:p>
          <a:p>
            <a:r>
              <a:rPr lang="en-US" sz="2800" dirty="0"/>
              <a:t> What is the right way to linearize a game?</a:t>
            </a:r>
          </a:p>
        </p:txBody>
      </p:sp>
    </p:spTree>
    <p:extLst>
      <p:ext uri="{BB962C8B-B14F-4D97-AF65-F5344CB8AC3E}">
        <p14:creationId xmlns:p14="http://schemas.microsoft.com/office/powerpoint/2010/main" val="1551634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>
                <a:latin typeface="+mj-lt"/>
              </a:rPr>
              <a:t>Linear or Multilinear?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80271" y="1600201"/>
                <a:ext cx="9036147" cy="4678679"/>
              </a:xfrm>
            </p:spPr>
            <p:txBody>
              <a:bodyPr/>
              <a:lstStyle/>
              <a:p>
                <a:r>
                  <a:rPr lang="en-US" sz="2800" dirty="0">
                    <a:latin typeface="+mn-lt"/>
                  </a:rPr>
                  <a:t>First attempt:</a:t>
                </a:r>
                <a:br>
                  <a:rPr lang="en-US" sz="2800" dirty="0">
                    <a:latin typeface="+mn-lt"/>
                  </a:rPr>
                </a:br>
                <a:r>
                  <a:rPr lang="en-US" sz="2800" dirty="0">
                    <a:latin typeface="+mn-lt"/>
                  </a:rPr>
                  <a:t>Linear for one player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latin typeface="+mn-lt"/>
                  </a:rPr>
                  <a:t> Linear for two players</a:t>
                </a:r>
              </a:p>
              <a:p>
                <a:pPr marL="0" indent="0">
                  <a:buNone/>
                </a:pPr>
                <a:br>
                  <a:rPr lang="en-US" sz="2800" dirty="0">
                    <a:latin typeface="+mn-lt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den>
                          </m:f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    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den>
                          </m:f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2800" dirty="0">
                  <a:latin typeface="+mn-lt"/>
                </a:endParaRPr>
              </a:p>
              <a:p>
                <a:pPr marL="0" indent="0">
                  <a:buNone/>
                </a:pPr>
                <a:endParaRPr lang="en-US" sz="2800" dirty="0">
                  <a:latin typeface="+mn-lt"/>
                </a:endParaRPr>
              </a:p>
              <a:p>
                <a:r>
                  <a:rPr lang="en-US" sz="2800" dirty="0">
                    <a:latin typeface="+mn-lt"/>
                  </a:rPr>
                  <a:t>No interaction between the two players</a:t>
                </a:r>
                <a:br>
                  <a:rPr lang="en-US" sz="2800" dirty="0">
                    <a:latin typeface="+mn-lt"/>
                  </a:rPr>
                </a:b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latin typeface="+mn-lt"/>
                  </a:rPr>
                  <a:t> We recover alternating gradient descent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80271" y="1600201"/>
                <a:ext cx="9036147" cy="4678679"/>
              </a:xfrm>
              <a:blipFill>
                <a:blip r:embed="rId2"/>
                <a:stretch>
                  <a:fillRect l="-1214" t="-1434" b="-29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168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>
                <a:latin typeface="+mj-lt"/>
              </a:rPr>
              <a:t>Linear or Multilinear?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14290" y="1600201"/>
                <a:ext cx="10977488" cy="4777153"/>
              </a:xfrm>
            </p:spPr>
            <p:txBody>
              <a:bodyPr/>
              <a:lstStyle/>
              <a:p>
                <a:r>
                  <a:rPr lang="en-US" sz="2800" dirty="0">
                    <a:latin typeface="+mn-lt"/>
                  </a:rPr>
                  <a:t>Second attempt:</a:t>
                </a:r>
                <a:br>
                  <a:rPr lang="en-US" sz="2800" dirty="0">
                    <a:latin typeface="+mn-lt"/>
                  </a:rPr>
                </a:br>
                <a:r>
                  <a:rPr lang="en-US" sz="2800" dirty="0">
                    <a:latin typeface="+mn-lt"/>
                  </a:rPr>
                  <a:t>Linear for one player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>
                    <a:latin typeface="+mn-lt"/>
                  </a:rPr>
                  <a:t> Bilinear for two players</a:t>
                </a:r>
                <a:br>
                  <a:rPr lang="en-US" sz="2800" dirty="0">
                    <a:latin typeface="+mn-lt"/>
                  </a:rPr>
                </a:br>
                <a:br>
                  <a:rPr lang="en-US" sz="2800" dirty="0">
                    <a:latin typeface="+mn-lt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80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sz="28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8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   </m:t>
                    </m:r>
                  </m:oMath>
                </a14:m>
                <a:br>
                  <a:rPr lang="en-US" sz="2800" dirty="0">
                    <a:latin typeface="+mn-lt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Sup>
                      <m:sSubSupPr>
                        <m:ctrlPr>
                          <a:rPr lang="en-US" sz="28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sub>
                      <m:sup>
                        <m:r>
                          <a:rPr lang="en-US" sz="28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8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br>
                  <a:rPr lang="en-US" sz="2800" dirty="0">
                    <a:latin typeface="+mn-lt"/>
                  </a:rPr>
                </a:br>
                <a:endParaRPr lang="en-US" sz="2800" dirty="0">
                  <a:latin typeface="+mn-lt"/>
                </a:endParaRPr>
              </a:p>
              <a:p>
                <a:endParaRPr lang="en-US" sz="2800" dirty="0">
                  <a:latin typeface="+mn-lt"/>
                </a:endParaRPr>
              </a:p>
              <a:p>
                <a:r>
                  <a:rPr lang="en-US" sz="2800" dirty="0">
                    <a:latin typeface="+mn-lt"/>
                  </a:rPr>
                  <a:t>The local approximation is interactive!</a:t>
                </a:r>
                <a:br>
                  <a:rPr lang="en-US" sz="2800" dirty="0">
                    <a:latin typeface="+mn-lt"/>
                  </a:rPr>
                </a:br>
                <a:endParaRPr lang="en-US" sz="2800" dirty="0">
                  <a:latin typeface="+mn-lt"/>
                </a:endParaRPr>
              </a:p>
              <a:p>
                <a:r>
                  <a:rPr lang="en-US" sz="2800" dirty="0">
                    <a:latin typeface="+mn-lt"/>
                  </a:rPr>
                  <a:t>Does it have a Nash equilibrium?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4290" y="1600201"/>
                <a:ext cx="10977488" cy="4777153"/>
              </a:xfrm>
              <a:blipFill>
                <a:blip r:embed="rId2"/>
                <a:stretch>
                  <a:fillRect l="-999" t="-1405" b="-9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044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>
                <a:latin typeface="+mj-lt"/>
              </a:rPr>
              <a:t>Solving for the Nash Equilibrium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86951" y="1600201"/>
                <a:ext cx="8229600" cy="4525963"/>
              </a:xfrm>
            </p:spPr>
            <p:txBody>
              <a:bodyPr/>
              <a:lstStyle/>
              <a:p>
                <a:r>
                  <a:rPr lang="en-US" sz="2800" dirty="0"/>
                  <a:t>Theorem: </a:t>
                </a:r>
                <a:br>
                  <a:rPr lang="en-US" sz="2800" dirty="0"/>
                </a:br>
                <a:r>
                  <a:rPr lang="en-US" sz="2800" dirty="0">
                    <a:latin typeface="+mj-lt"/>
                  </a:rPr>
                  <a:t>Among all (possibly randomized) strategies with finite first moment, the local game has a unique Nash equilibrium given by </a:t>
                </a:r>
                <a:br>
                  <a:rPr lang="en-US" sz="2800" dirty="0">
                    <a:latin typeface="+mj-lt"/>
                  </a:rPr>
                </a:br>
                <a:br>
                  <a:rPr lang="en-US" sz="2800" i="1" dirty="0"/>
                </a:b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𝜂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Id</m:t>
                            </m:r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Sup>
                              <m:sSub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</m:sub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Sup>
                              <m:sSub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𝑦𝑥</m:t>
                                </m:r>
                              </m:sub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𝛻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𝜂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𝑥𝑦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𝛻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</m:oMath>
                </a14:m>
                <a:br>
                  <a:rPr lang="en-US" sz="2800" i="1" dirty="0">
                    <a:latin typeface="+mn-lt"/>
                  </a:rPr>
                </a:b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𝜂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Id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𝜂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Sup>
                              <m:sSub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𝑦𝑥</m:t>
                                </m:r>
                              </m:sub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</m:sub>
                            </m:s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𝛻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𝜂</m:t>
                        </m:r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𝑦𝑥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>
                                <a:latin typeface="Cambria Math" panose="02040503050406030204" pitchFamily="18" charset="0"/>
                              </a:rPr>
                              <m:t>𝛻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>
                  <a:latin typeface="+mn-lt"/>
                </a:endParaRPr>
              </a:p>
              <a:p>
                <a:endParaRPr lang="en-US" sz="2800" dirty="0">
                  <a:latin typeface="+mn-lt"/>
                </a:endParaRPr>
              </a:p>
              <a:p>
                <a:r>
                  <a:rPr lang="en-US" sz="2800" dirty="0">
                    <a:latin typeface="+mn-lt"/>
                  </a:rPr>
                  <a:t>Can use Equilibrium as update rule.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6951" y="1600201"/>
                <a:ext cx="8229600" cy="4525963"/>
              </a:xfrm>
              <a:blipFill>
                <a:blip r:embed="rId2"/>
                <a:stretch>
                  <a:fillRect l="-1333" t="-1482" b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572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418" y="274638"/>
            <a:ext cx="9251853" cy="1143000"/>
          </a:xfrm>
        </p:spPr>
        <p:txBody>
          <a:bodyPr/>
          <a:lstStyle/>
          <a:p>
            <a:r>
              <a:rPr lang="en-US" dirty="0">
                <a:latin typeface="+mj-lt"/>
              </a:rPr>
              <a:t>What I think that they think that I think...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995424" y="2115944"/>
            <a:ext cx="4196576" cy="3400148"/>
            <a:chOff x="8813327" y="3511685"/>
            <a:chExt cx="2957208" cy="253640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3327" y="3511685"/>
              <a:ext cx="2932275" cy="232977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813327" y="5841459"/>
              <a:ext cx="2957208" cy="206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Graphics, courtesy of Manish </a:t>
              </a:r>
              <a:r>
                <a:rPr lang="en-US" sz="1200" dirty="0" err="1"/>
                <a:t>Prajapat</a:t>
              </a:r>
              <a:endParaRPr lang="en-US" sz="1200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72190" y="1600201"/>
                <a:ext cx="8229600" cy="4525963"/>
              </a:xfrm>
            </p:spPr>
            <p:txBody>
              <a:bodyPr/>
              <a:lstStyle/>
              <a:p>
                <a:r>
                  <a:rPr lang="en-US" sz="2800" dirty="0">
                    <a:latin typeface="+mn-lt"/>
                  </a:rPr>
                  <a:t>We can also write the update rule as</a:t>
                </a:r>
                <a:br>
                  <a:rPr lang="en-US" sz="2800" dirty="0">
                    <a:latin typeface="+mn-lt"/>
                  </a:rPr>
                </a:b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𝜂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sty m:val="p"/>
                                      <m:brk m:alnAt="7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e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𝑥𝑦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𝑦𝑥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Id</m:t>
                                  </m:r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>
                                      <a:latin typeface="Cambria Math" panose="02040503050406030204" pitchFamily="18" charset="0"/>
                                    </a:rPr>
                                    <m:t>𝛻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800" dirty="0">
                  <a:latin typeface="+mn-lt"/>
                </a:endParaRPr>
              </a:p>
              <a:p>
                <a:r>
                  <a:rPr lang="en-US" sz="2800" dirty="0">
                    <a:latin typeface="+mn-lt"/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sz="2800" dirty="0">
                    <a:latin typeface="+mn-lt"/>
                  </a:rPr>
                  <a:t> we can write</a:t>
                </a:r>
                <a:br>
                  <a:rPr lang="en-US" sz="2800" dirty="0">
                    <a:latin typeface="+mn-lt"/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Id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8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</m:sSup>
                      </m:e>
                    </m:nary>
                  </m:oMath>
                </a14:m>
                <a:endParaRPr lang="en-US" sz="2800" dirty="0">
                  <a:latin typeface="+mn-lt"/>
                </a:endParaRPr>
              </a:p>
              <a:p>
                <a:r>
                  <a:rPr lang="en-US" sz="1800" dirty="0">
                    <a:latin typeface="+mn-lt"/>
                  </a:rPr>
                  <a:t>First partial sum: Optimal if the other player stays constant. </a:t>
                </a:r>
              </a:p>
              <a:p>
                <a:r>
                  <a:rPr lang="en-US" sz="1800" dirty="0">
                    <a:latin typeface="+mn-lt"/>
                  </a:rPr>
                  <a:t>Second partial sum: Optimal if the other player thinks the other </a:t>
                </a:r>
                <a:br>
                  <a:rPr lang="en-US" sz="1800" dirty="0">
                    <a:latin typeface="+mn-lt"/>
                  </a:rPr>
                </a:br>
                <a:r>
                  <a:rPr lang="en-US" sz="1800" dirty="0">
                    <a:latin typeface="+mn-lt"/>
                  </a:rPr>
                  <a:t>player stays constant</a:t>
                </a:r>
              </a:p>
              <a:p>
                <a:r>
                  <a:rPr lang="en-US" sz="1800" dirty="0">
                    <a:latin typeface="+mn-lt"/>
                  </a:rPr>
                  <a:t>Third partial sum: Optimal if the other player thinks the </a:t>
                </a:r>
                <a:br>
                  <a:rPr lang="en-US" sz="1800" dirty="0">
                    <a:latin typeface="+mn-lt"/>
                  </a:rPr>
                </a:br>
                <a:r>
                  <a:rPr lang="en-US" sz="1800" dirty="0">
                    <a:latin typeface="+mn-lt"/>
                  </a:rPr>
                  <a:t>other player thinks the other player stays constant …</a:t>
                </a:r>
              </a:p>
              <a:p>
                <a:endParaRPr lang="en-US" sz="1800" dirty="0"/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2190" y="1600201"/>
                <a:ext cx="8229600" cy="4525963"/>
              </a:xfrm>
              <a:blipFill>
                <a:blip r:embed="rId3"/>
                <a:stretch>
                  <a:fillRect l="-1233" t="-1401" b="-18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23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1175" y="274638"/>
            <a:ext cx="9219027" cy="1143000"/>
          </a:xfrm>
        </p:spPr>
        <p:txBody>
          <a:bodyPr/>
          <a:lstStyle/>
          <a:p>
            <a:r>
              <a:rPr lang="en-US" dirty="0">
                <a:latin typeface="+mj-lt"/>
              </a:rPr>
              <a:t>What I think that they think that I think...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86597" y="1600201"/>
                <a:ext cx="8651631" cy="4525963"/>
              </a:xfrm>
            </p:spPr>
            <p:txBody>
              <a:bodyPr/>
              <a:lstStyle/>
              <a:p>
                <a:r>
                  <a:rPr lang="en-US" sz="2800" dirty="0">
                    <a:latin typeface="+mn-lt"/>
                  </a:rPr>
                  <a:t>For small enough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2800" dirty="0">
                    <a:latin typeface="+mn-lt"/>
                  </a:rPr>
                  <a:t> we recover the Nash equilibrium in the limit.</a:t>
                </a:r>
              </a:p>
              <a:p>
                <a:endParaRPr lang="en-US" sz="2800" dirty="0">
                  <a:latin typeface="+mn-lt"/>
                </a:endParaRPr>
              </a:p>
              <a:p>
                <a:r>
                  <a:rPr lang="en-US" sz="2800" dirty="0">
                    <a:latin typeface="+mn-lt"/>
                  </a:rPr>
                  <a:t>Can invert matrix using Neumann series. Recovers higher order LOLA (</a:t>
                </a:r>
                <a:r>
                  <a:rPr lang="en-US" sz="2800" dirty="0" err="1">
                    <a:latin typeface="+mn-lt"/>
                  </a:rPr>
                  <a:t>Foerster</a:t>
                </a:r>
                <a:r>
                  <a:rPr lang="en-US" sz="2800" dirty="0">
                    <a:latin typeface="+mn-lt"/>
                  </a:rPr>
                  <a:t> et al., 2018)</a:t>
                </a:r>
              </a:p>
              <a:p>
                <a:endParaRPr lang="en-US" sz="2800" dirty="0">
                  <a:latin typeface="+mn-lt"/>
                </a:endParaRPr>
              </a:p>
              <a:p>
                <a:r>
                  <a:rPr lang="en-US" sz="2800" dirty="0" err="1">
                    <a:latin typeface="+mn-lt"/>
                  </a:rPr>
                  <a:t>Krylov</a:t>
                </a:r>
                <a:r>
                  <a:rPr lang="en-US" sz="2800" dirty="0">
                    <a:latin typeface="+mn-lt"/>
                  </a:rPr>
                  <a:t> subspace methods more efficient!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86597" y="1600201"/>
                <a:ext cx="8651631" cy="4525963"/>
              </a:xfrm>
              <a:blipFill>
                <a:blip r:embed="rId3"/>
                <a:stretch>
                  <a:fillRect l="-1268" t="-1482" r="-1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467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>
                <a:latin typeface="+mj-lt"/>
              </a:rPr>
              <a:t>Why bilinear makes sense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6951" y="1600201"/>
            <a:ext cx="8229600" cy="4525963"/>
          </a:xfrm>
        </p:spPr>
        <p:txBody>
          <a:bodyPr/>
          <a:lstStyle/>
          <a:p>
            <a:r>
              <a:rPr lang="en-US" sz="2800" dirty="0"/>
              <a:t>Bilinear lies “between first and second order”</a:t>
            </a:r>
          </a:p>
          <a:p>
            <a:endParaRPr lang="en-US" sz="2800" dirty="0"/>
          </a:p>
          <a:p>
            <a:r>
              <a:rPr lang="en-US" sz="2800" dirty="0"/>
              <a:t>Usually first (</a:t>
            </a:r>
            <a:r>
              <a:rPr lang="en-US" sz="2800" dirty="0" err="1"/>
              <a:t>SimGD</a:t>
            </a:r>
            <a:r>
              <a:rPr lang="en-US" sz="2800" dirty="0"/>
              <a:t>) or second order (Newton)</a:t>
            </a:r>
          </a:p>
          <a:p>
            <a:endParaRPr lang="en-US" sz="2800" dirty="0"/>
          </a:p>
          <a:p>
            <a:r>
              <a:rPr lang="en-US" sz="2800" dirty="0"/>
              <a:t>We believe: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>
                <a:latin typeface="+mj-lt"/>
              </a:rPr>
              <a:t>Bilinear is </a:t>
            </a:r>
            <a:r>
              <a:rPr lang="en-US" sz="2800" u="sng" dirty="0">
                <a:latin typeface="+mj-lt"/>
              </a:rPr>
              <a:t>the right way </a:t>
            </a:r>
            <a:r>
              <a:rPr lang="en-US" sz="2800" dirty="0">
                <a:latin typeface="+mj-lt"/>
              </a:rPr>
              <a:t>to approximate games to first order, </a:t>
            </a:r>
            <a:r>
              <a:rPr lang="en-US" sz="2800" u="sng" dirty="0">
                <a:latin typeface="+mj-lt"/>
              </a:rPr>
              <a:t>for fundamental reasons!</a:t>
            </a:r>
          </a:p>
        </p:txBody>
      </p:sp>
    </p:spTree>
    <p:extLst>
      <p:ext uri="{BB962C8B-B14F-4D97-AF65-F5344CB8AC3E}">
        <p14:creationId xmlns:p14="http://schemas.microsoft.com/office/powerpoint/2010/main" val="2845920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Getting the invariances right!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45600"/>
          </a:xfrm>
        </p:spPr>
        <p:txBody>
          <a:bodyPr>
            <a:normAutofit fontScale="92500"/>
          </a:bodyPr>
          <a:lstStyle/>
          <a:p>
            <a:r>
              <a:rPr lang="en-US" sz="3300" dirty="0">
                <a:latin typeface="+mj-lt"/>
              </a:rPr>
              <a:t>First and second order are invariant under coordinate changes</a:t>
            </a:r>
            <a:r>
              <a:rPr lang="en-US" dirty="0"/>
              <a:t>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40324" y="2851078"/>
            <a:ext cx="11686735" cy="1938992"/>
            <a:chOff x="240324" y="2851078"/>
            <a:chExt cx="11686735" cy="1938992"/>
          </a:xfrm>
        </p:grpSpPr>
        <p:sp>
          <p:nvSpPr>
            <p:cNvPr id="4" name="TextBox 3"/>
            <p:cNvSpPr txBox="1"/>
            <p:nvPr/>
          </p:nvSpPr>
          <p:spPr>
            <a:xfrm>
              <a:off x="240324" y="3590936"/>
              <a:ext cx="4526280" cy="461665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Compute local approximation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6759527" y="2851078"/>
                  <a:ext cx="5167532" cy="1938992"/>
                </a:xfrm>
                <a:prstGeom prst="rect">
                  <a:avLst/>
                </a:prstGeom>
                <a:noFill/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/>
                    <a:t>Change coordinate system </a:t>
                  </a:r>
                  <a:endParaRPr lang="en-US" sz="2400" b="1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m:oMathPara>
                  </a14:m>
                  <a:endParaRPr lang="en-US" sz="2400" b="1" dirty="0"/>
                </a:p>
                <a:p>
                  <a:r>
                    <a:rPr lang="en-US" sz="2400" b="1" dirty="0"/>
                    <a:t>Compute local approximation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→</m:t>
                        </m:r>
                      </m:oMath>
                    </m:oMathPara>
                  </a14:m>
                  <a:endParaRPr lang="en-US" sz="2400" b="1" dirty="0"/>
                </a:p>
                <a:p>
                  <a:r>
                    <a:rPr lang="en-US" sz="2400" b="1" dirty="0"/>
                    <a:t>Change coordinate system back</a:t>
                  </a: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9527" y="2851078"/>
                  <a:ext cx="5167532" cy="1938992"/>
                </a:xfrm>
                <a:prstGeom prst="rect">
                  <a:avLst/>
                </a:prstGeom>
                <a:blipFill>
                  <a:blip r:embed="rId2"/>
                  <a:stretch>
                    <a:fillRect l="-1765" t="-1875" b="-6250"/>
                  </a:stretch>
                </a:blip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eft-Right Arrow 6"/>
            <p:cNvSpPr/>
            <p:nvPr/>
          </p:nvSpPr>
          <p:spPr>
            <a:xfrm>
              <a:off x="5015132" y="3615422"/>
              <a:ext cx="1498207" cy="418425"/>
            </a:xfrm>
            <a:prstGeom prst="left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546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dirty="0">
                <a:latin typeface="+mj-lt"/>
              </a:rPr>
              <a:t>Single Agent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1600201"/>
                <a:ext cx="8229600" cy="4961585"/>
              </a:xfrm>
            </p:spPr>
            <p:txBody>
              <a:bodyPr/>
              <a:lstStyle/>
              <a:p>
                <a:r>
                  <a:rPr lang="en-US" sz="2800" dirty="0">
                    <a:latin typeface="+mn-lt"/>
                  </a:rPr>
                  <a:t>Single agent chooses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+mn-lt"/>
                  </a:rPr>
                  <a:t> to minimize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800" dirty="0">
                    <a:latin typeface="+mn-lt"/>
                  </a:rPr>
                  <a:t>.</a:t>
                </a:r>
                <a:br>
                  <a:rPr lang="en-US" dirty="0">
                    <a:latin typeface="+mn-lt"/>
                  </a:rPr>
                </a:br>
                <a:br>
                  <a:rPr lang="en-US" dirty="0">
                    <a:latin typeface="+mn-lt"/>
                  </a:rPr>
                </a:b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lim>
                    </m:limLow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br>
                  <a:rPr lang="en-US" sz="2800" dirty="0">
                    <a:latin typeface="+mn-lt"/>
                  </a:rPr>
                </a:br>
                <a:endParaRPr lang="en-US" sz="2800" dirty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  <a:p>
                <a:r>
                  <a:rPr lang="en-US" sz="2800" dirty="0">
                    <a:latin typeface="+mn-lt"/>
                  </a:rPr>
                  <a:t>Clear Objective: </a:t>
                </a:r>
                <a:br>
                  <a:rPr lang="en-US" sz="2800" dirty="0">
                    <a:latin typeface="+mn-lt"/>
                  </a:rPr>
                </a:br>
                <a:r>
                  <a:rPr lang="en-US" sz="2800" dirty="0">
                    <a:latin typeface="+mn-lt"/>
                  </a:rPr>
                  <a:t>			(“Good local”) minimum of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sz="2800" dirty="0">
                  <a:latin typeface="+mn-lt"/>
                </a:endParaRPr>
              </a:p>
              <a:p>
                <a:endParaRPr lang="en-US" sz="2800" dirty="0">
                  <a:latin typeface="+mn-lt"/>
                </a:endParaRPr>
              </a:p>
              <a:p>
                <a:r>
                  <a:rPr lang="en-US" sz="2800" dirty="0">
                    <a:latin typeface="+mn-lt"/>
                  </a:rPr>
                  <a:t>Reliable Baseline: </a:t>
                </a:r>
                <a:br>
                  <a:rPr lang="en-US" sz="2800" dirty="0">
                    <a:latin typeface="+mn-lt"/>
                  </a:rPr>
                </a:br>
                <a:r>
                  <a:rPr lang="en-US" sz="2800" dirty="0">
                    <a:latin typeface="+mn-lt"/>
                  </a:rPr>
                  <a:t>			(Stochastic) gradient descent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1600201"/>
                <a:ext cx="8229600" cy="4961585"/>
              </a:xfrm>
              <a:blipFill>
                <a:blip r:embed="rId2"/>
                <a:stretch>
                  <a:fillRect l="-1333" t="-1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7445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Getting the invariances right!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456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+mj-lt"/>
              </a:rPr>
              <a:t>But “changing coordinates” in two player game can change the game!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9548" y="2518117"/>
            <a:ext cx="12018649" cy="2739029"/>
            <a:chOff x="-154902" y="2644726"/>
            <a:chExt cx="12018649" cy="27390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6535" y="2711548"/>
              <a:ext cx="2672207" cy="267220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2058" y="2708031"/>
              <a:ext cx="2671689" cy="2671689"/>
            </a:xfrm>
            <a:prstGeom prst="rect">
              <a:avLst/>
            </a:prstGeom>
          </p:spPr>
        </p:pic>
        <p:sp>
          <p:nvSpPr>
            <p:cNvPr id="9" name="Left-Right Arrow 8"/>
            <p:cNvSpPr/>
            <p:nvPr/>
          </p:nvSpPr>
          <p:spPr>
            <a:xfrm>
              <a:off x="5409031" y="3902614"/>
              <a:ext cx="1268434" cy="309489"/>
            </a:xfrm>
            <a:prstGeom prst="leftRightArrow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00" t="12962" r="37808" b="75192"/>
            <a:stretch/>
          </p:blipFill>
          <p:spPr>
            <a:xfrm>
              <a:off x="1392703" y="3474135"/>
              <a:ext cx="356382" cy="3610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07" t="37424" r="49885" b="49961"/>
            <a:stretch/>
          </p:blipFill>
          <p:spPr>
            <a:xfrm>
              <a:off x="1385669" y="2715650"/>
              <a:ext cx="375138" cy="38451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15" t="37513" r="25231" b="50025"/>
            <a:stretch/>
          </p:blipFill>
          <p:spPr>
            <a:xfrm>
              <a:off x="1385669" y="3100167"/>
              <a:ext cx="370450" cy="37982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47" t="63111" r="62384" b="24889"/>
            <a:stretch/>
          </p:blipFill>
          <p:spPr>
            <a:xfrm>
              <a:off x="1376291" y="3841065"/>
              <a:ext cx="389206" cy="36576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31" t="62346" r="25269" b="25038"/>
            <a:stretch/>
          </p:blipFill>
          <p:spPr>
            <a:xfrm>
              <a:off x="1383325" y="4609514"/>
              <a:ext cx="365760" cy="38451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39" t="37731" r="12653" b="50115"/>
            <a:stretch/>
          </p:blipFill>
          <p:spPr>
            <a:xfrm>
              <a:off x="1378635" y="4994031"/>
              <a:ext cx="375139" cy="37044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-51582" y="2644726"/>
                  <a:ext cx="2241452" cy="152137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51582" y="2644726"/>
                  <a:ext cx="2241452" cy="152137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-154902" y="4527174"/>
                  <a:ext cx="2380395" cy="85658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44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4400" b="0" i="1" smtClean="0">
                                      <a:latin typeface="Cambria Math" panose="02040503050406030204" pitchFamily="18" charset="0"/>
                                    </a:rPr>
                                    <m:t>    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54902" y="4527174"/>
                  <a:ext cx="2380395" cy="85658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07" t="63077" r="24577" b="24923"/>
            <a:stretch/>
          </p:blipFill>
          <p:spPr>
            <a:xfrm>
              <a:off x="8384304" y="3155858"/>
              <a:ext cx="384517" cy="36576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62" t="37692" r="24731" b="49847"/>
            <a:stretch/>
          </p:blipFill>
          <p:spPr>
            <a:xfrm>
              <a:off x="8370266" y="4614202"/>
              <a:ext cx="375139" cy="37982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6850962" y="2644726"/>
                  <a:ext cx="2387320" cy="161371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0962" y="2644726"/>
                  <a:ext cx="2387320" cy="161371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00" t="12962" r="37808" b="75192"/>
            <a:stretch/>
          </p:blipFill>
          <p:spPr>
            <a:xfrm>
              <a:off x="8391338" y="3523374"/>
              <a:ext cx="356382" cy="36107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07" t="37424" r="49885" b="49961"/>
            <a:stretch/>
          </p:blipFill>
          <p:spPr>
            <a:xfrm>
              <a:off x="8384304" y="2764889"/>
              <a:ext cx="375138" cy="38451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47" t="63111" r="62384" b="24889"/>
            <a:stretch/>
          </p:blipFill>
          <p:spPr>
            <a:xfrm>
              <a:off x="8374926" y="3890304"/>
              <a:ext cx="389206" cy="3657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6850962" y="4503210"/>
                  <a:ext cx="2380395" cy="85658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4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4400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4400" i="1">
                                      <a:latin typeface="Cambria Math" panose="02040503050406030204" pitchFamily="18" charset="0"/>
                                    </a:rPr>
                                    <m:t>    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0962" y="4503210"/>
                  <a:ext cx="2380395" cy="85658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39" t="37731" r="12653" b="50115"/>
            <a:stretch/>
          </p:blipFill>
          <p:spPr>
            <a:xfrm>
              <a:off x="8370267" y="4944797"/>
              <a:ext cx="375139" cy="370449"/>
            </a:xfrm>
            <a:prstGeom prst="rect">
              <a:avLst/>
            </a:prstGeom>
          </p:spPr>
        </p:pic>
      </p:grpSp>
      <p:sp>
        <p:nvSpPr>
          <p:cNvPr id="35" name="Content Placeholder 2"/>
          <p:cNvSpPr txBox="1">
            <a:spLocks/>
          </p:cNvSpPr>
          <p:nvPr/>
        </p:nvSpPr>
        <p:spPr>
          <a:xfrm>
            <a:off x="838200" y="5603914"/>
            <a:ext cx="10515600" cy="645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j-lt"/>
              </a:rPr>
              <a:t>Bilinear is only invariant to changes </a:t>
            </a:r>
            <a:r>
              <a:rPr lang="en-US" u="sng" dirty="0">
                <a:latin typeface="+mj-lt"/>
              </a:rPr>
              <a:t>within</a:t>
            </a:r>
            <a:r>
              <a:rPr lang="en-US" i="1" dirty="0">
                <a:latin typeface="+mj-lt"/>
              </a:rPr>
              <a:t> </a:t>
            </a:r>
            <a:r>
              <a:rPr lang="en-US" dirty="0">
                <a:latin typeface="+mj-lt"/>
              </a:rPr>
              <a:t>each player’s space in isolation!</a:t>
            </a:r>
          </a:p>
        </p:txBody>
      </p:sp>
    </p:spTree>
    <p:extLst>
      <p:ext uri="{BB962C8B-B14F-4D97-AF65-F5344CB8AC3E}">
        <p14:creationId xmlns:p14="http://schemas.microsoft.com/office/powerpoint/2010/main" val="2090945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Further Reasons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3"/>
                <a:ext cx="10515600" cy="4204603"/>
              </a:xfrm>
            </p:spPr>
            <p:txBody>
              <a:bodyPr>
                <a:noAutofit/>
              </a:bodyPr>
              <a:lstStyle/>
              <a:p>
                <a:r>
                  <a:rPr lang="en-US" sz="2800" dirty="0"/>
                  <a:t>Newton’s method also attracted to local </a:t>
                </a:r>
                <a:r>
                  <a:rPr lang="en-US" sz="2800" i="1" dirty="0"/>
                  <a:t>worst</a:t>
                </a:r>
                <a:r>
                  <a:rPr lang="en-US" sz="2800" dirty="0"/>
                  <a:t> strategies!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Bilinear highest order with quadratic regularization that guarantees locally optimal updates!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Often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𝑥𝑦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well defined while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is not: Bilinear fully exploits regularity while not imposing more stringent requirements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3"/>
                <a:ext cx="10515600" cy="4204603"/>
              </a:xfrm>
              <a:blipFill>
                <a:blip r:embed="rId2"/>
                <a:stretch>
                  <a:fillRect l="-965" t="-1813" r="-1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384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Competitive Mirror Descent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 bwMode="auto">
          <a:xfrm>
            <a:off x="1298918" y="2070781"/>
            <a:ext cx="9603544" cy="1313442"/>
          </a:xfrm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sz="2800" b="1" dirty="0"/>
              <a:t>Competitive mirror descent </a:t>
            </a:r>
          </a:p>
          <a:p>
            <a:pPr marL="0" indent="0" algn="ctr">
              <a:buNone/>
            </a:pPr>
            <a:r>
              <a:rPr lang="en-US" sz="2800" dirty="0">
                <a:latin typeface="+mn-lt"/>
              </a:rPr>
              <a:t>Florian </a:t>
            </a:r>
            <a:r>
              <a:rPr lang="en-US" sz="2800" dirty="0" err="1">
                <a:latin typeface="+mn-lt"/>
              </a:rPr>
              <a:t>Schäfer</a:t>
            </a:r>
            <a:r>
              <a:rPr lang="en-US" sz="2800" dirty="0">
                <a:latin typeface="+mn-lt"/>
              </a:rPr>
              <a:t>, Anima </a:t>
            </a:r>
            <a:r>
              <a:rPr lang="en-US" sz="2800" dirty="0" err="1">
                <a:latin typeface="+mn-lt"/>
              </a:rPr>
              <a:t>Anandkumar</a:t>
            </a:r>
            <a:r>
              <a:rPr lang="en-US" sz="2800" dirty="0">
                <a:latin typeface="+mn-lt"/>
              </a:rPr>
              <a:t>, and Houman Owhadi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775" y="3669788"/>
            <a:ext cx="1650840" cy="16744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770" y="3844170"/>
            <a:ext cx="1448567" cy="13256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1" r="33036" b="46110"/>
          <a:stretch/>
        </p:blipFill>
        <p:spPr>
          <a:xfrm>
            <a:off x="7373068" y="3844171"/>
            <a:ext cx="1440732" cy="132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1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The Problem: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89438" y="1600202"/>
                <a:ext cx="8229600" cy="2859256"/>
              </a:xfrm>
            </p:spPr>
            <p:txBody>
              <a:bodyPr/>
              <a:lstStyle/>
              <a:p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</a:rPr>
                  <a:t>Constrained</a:t>
                </a:r>
                <a:r>
                  <a:rPr lang="en-US" sz="2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800" dirty="0">
                    <a:solidFill>
                      <a:schemeClr val="accent5">
                        <a:lumMod val="75000"/>
                      </a:schemeClr>
                    </a:solidFill>
                  </a:rPr>
                  <a:t>Competitive</a:t>
                </a:r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</a:rPr>
                  <a:t> Optimization</a:t>
                </a:r>
                <a:r>
                  <a:rPr lang="en-US" sz="2800" dirty="0"/>
                  <a:t>:</a:t>
                </a:r>
                <a:br>
                  <a:rPr lang="en-US" sz="2800" dirty="0"/>
                </a:br>
                <a:br>
                  <a:rPr lang="en-US" sz="2800" dirty="0"/>
                </a:b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2800" i="1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8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𝒞</m:t>
                            </m:r>
                          </m:lim>
                        </m:limLow>
                      </m:fName>
                      <m:e>
                        <m:r>
                          <a:rPr lang="en-US" sz="28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US" sz="2800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)  </m:t>
                    </m:r>
                    <m:func>
                      <m:funcPr>
                        <m:ctrlPr>
                          <a:rPr lang="en-US" sz="28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8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28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800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𝒦</m:t>
                            </m:r>
                          </m:lim>
                        </m:limLow>
                      </m:fName>
                      <m:e>
                        <m:r>
                          <a:rPr lang="en-US" sz="28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8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How to combine CGD with constraints?	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</a:rPr>
                  <a:t>	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9438" y="1600202"/>
                <a:ext cx="8229600" cy="2859256"/>
              </a:xfrm>
              <a:blipFill>
                <a:blip r:embed="rId3"/>
                <a:stretch>
                  <a:fillRect l="-1333" t="-2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817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Empty Threats: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947" y="1630182"/>
            <a:ext cx="10508105" cy="4396900"/>
          </a:xfrm>
        </p:spPr>
        <p:txBody>
          <a:bodyPr/>
          <a:lstStyle/>
          <a:p>
            <a:r>
              <a:rPr lang="en-US" sz="2800" dirty="0"/>
              <a:t>Projected CGD (PCGD): </a:t>
            </a:r>
            <a:br>
              <a:rPr lang="en-US" sz="2800" dirty="0"/>
            </a:br>
            <a:r>
              <a:rPr lang="en-US" sz="2800" dirty="0"/>
              <a:t>		Alternate CGD steps and projection onto the feasible set</a:t>
            </a:r>
          </a:p>
          <a:p>
            <a:endParaRPr lang="en-US" sz="2800" dirty="0"/>
          </a:p>
          <a:p>
            <a:r>
              <a:rPr lang="en-US" sz="2800" dirty="0"/>
              <a:t>Problem: Fails even for simple </a:t>
            </a:r>
            <a:r>
              <a:rPr lang="en-US" sz="2800" i="1" dirty="0"/>
              <a:t>convex</a:t>
            </a:r>
            <a:r>
              <a:rPr lang="en-US" sz="2800" dirty="0"/>
              <a:t> sets,</a:t>
            </a:r>
            <a:br>
              <a:rPr lang="en-US" sz="2800" dirty="0"/>
            </a:br>
            <a:r>
              <a:rPr lang="en-US" sz="2800" dirty="0"/>
              <a:t>due to players reacting to </a:t>
            </a:r>
            <a:r>
              <a:rPr lang="en-US" sz="2800" i="1" dirty="0"/>
              <a:t>empty threats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9571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Empty Threats: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89438" y="1600202"/>
                <a:ext cx="8229600" cy="4396900"/>
              </a:xfrm>
            </p:spPr>
            <p:txBody>
              <a:bodyPr/>
              <a:lstStyle/>
              <a:p>
                <a:r>
                  <a:rPr lang="en-US" sz="2800" dirty="0"/>
                  <a:t>Example: 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≥0</m:t>
                            </m:r>
                          </m:lim>
                        </m:limLow>
                      </m:fName>
                      <m:e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≥0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𝑥𝑦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1 −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func>
                      </m:e>
                    </m:func>
                  </m:oMath>
                </a14:m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Nash equilibrium is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endParaRPr lang="en-US" sz="2800" dirty="0"/>
              </a:p>
              <a:p>
                <a:endParaRPr lang="en-US" sz="28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800" dirty="0"/>
                  <a:t>, thus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+1 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&lt;0 </m:t>
                    </m:r>
                  </m:oMath>
                </a14:m>
                <a:r>
                  <a:rPr lang="en-US" sz="2800" dirty="0"/>
                  <a:t> under CGD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In anticipation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+1 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sz="2800" dirty="0"/>
                  <a:t> under CGD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9438" y="1600202"/>
                <a:ext cx="8229600" cy="4396900"/>
              </a:xfrm>
              <a:blipFill>
                <a:blip r:embed="rId3"/>
                <a:stretch>
                  <a:fillRect l="-1233" t="-1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260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Empty Threats: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89438" y="1600202"/>
                <a:ext cx="8229600" cy="4396900"/>
              </a:xfrm>
            </p:spPr>
            <p:txBody>
              <a:bodyPr/>
              <a:lstStyle/>
              <a:p>
                <a:r>
                  <a:rPr lang="en-US" sz="2800" dirty="0"/>
                  <a:t>Example: 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≥0</m:t>
                            </m:r>
                          </m:lim>
                        </m:limLow>
                      </m:fName>
                      <m:e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≥0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𝑥𝑦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 −</m:t>
                            </m:r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1 −</m:t>
                                    </m:r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func>
                      </m:e>
                    </m:func>
                  </m:oMath>
                </a14:m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Thus,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800" dirty="0"/>
                  <a:t> leaves the optimal value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800" dirty="0"/>
                  <a:t> is projected back to zero</a:t>
                </a:r>
              </a:p>
              <a:p>
                <a:endParaRPr lang="en-US" sz="2800" dirty="0"/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800" dirty="0"/>
                  <a:t> reacted to </a:t>
                </a:r>
                <a:r>
                  <a:rPr lang="en-US" sz="2800" i="1" dirty="0"/>
                  <a:t>empty threat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9438" y="1600202"/>
                <a:ext cx="8229600" cy="4396900"/>
              </a:xfrm>
              <a:blipFill>
                <a:blip r:embed="rId3"/>
                <a:stretch>
                  <a:fillRect l="-1333" t="-1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883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Mirror Descent: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89438" y="1600202"/>
                <a:ext cx="8229600" cy="4396900"/>
              </a:xfrm>
            </p:spPr>
            <p:txBody>
              <a:bodyPr/>
              <a:lstStyle/>
              <a:p>
                <a:r>
                  <a:rPr lang="en-US" sz="2800" dirty="0"/>
                  <a:t>In PCGD, local update unaware of constraints</a:t>
                </a:r>
              </a:p>
              <a:p>
                <a:endParaRPr lang="en-US" sz="1400" dirty="0"/>
              </a:p>
              <a:p>
                <a:r>
                  <a:rPr lang="en-US" sz="2800" dirty="0"/>
                  <a:t>In </a:t>
                </a:r>
                <a:r>
                  <a:rPr lang="en-US" sz="2800" i="1" dirty="0"/>
                  <a:t>Mirror Descent, </a:t>
                </a:r>
                <a:r>
                  <a:rPr lang="en-US" sz="2800" dirty="0" err="1"/>
                  <a:t>Bregman</a:t>
                </a:r>
                <a:r>
                  <a:rPr lang="en-US" sz="2800" dirty="0"/>
                  <a:t> divergence informs local update of global geometry.</a:t>
                </a:r>
                <a:br>
                  <a:rPr lang="en-US" sz="2800" dirty="0"/>
                </a:br>
                <a:br>
                  <a:rPr lang="en-US" sz="1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+1 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]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𝔻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|</m:t>
                    </m:r>
                    <m:d>
                      <m:dPr>
                        <m:begChr m:val="|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/>
              </a:p>
              <a:p>
                <a:endParaRPr lang="en-US" sz="1400" dirty="0"/>
              </a:p>
              <a:p>
                <a:r>
                  <a:rPr lang="en-US" sz="2800" dirty="0"/>
                  <a:t>KL divergence leads to multiplicative weights</a:t>
                </a:r>
                <a:br>
                  <a:rPr lang="en-US" sz="2800" dirty="0"/>
                </a:br>
                <a:br>
                  <a:rPr lang="en-US" sz="1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KL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m:rPr>
                            <m:lit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−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9438" y="1600202"/>
                <a:ext cx="8229600" cy="4396900"/>
              </a:xfrm>
              <a:blipFill>
                <a:blip r:embed="rId3"/>
                <a:stretch>
                  <a:fillRect l="-1333" t="-1526" r="-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330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Arial" charset="0"/>
              </a:rPr>
              <a:t>Constrained Competitive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3836773"/>
          </a:xfrm>
        </p:spPr>
        <p:txBody>
          <a:bodyPr/>
          <a:lstStyle/>
          <a:p>
            <a:endParaRPr lang="en-US" sz="2800" dirty="0"/>
          </a:p>
          <a:p>
            <a:endParaRPr lang="en-US" sz="2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11538"/>
              </p:ext>
            </p:extLst>
          </p:nvPr>
        </p:nvGraphicFramePr>
        <p:xfrm>
          <a:off x="1981201" y="2416393"/>
          <a:ext cx="8229600" cy="28568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4008544693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046250849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464388524"/>
                    </a:ext>
                  </a:extLst>
                </a:gridCol>
              </a:tblGrid>
              <a:tr h="8797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Single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</a:rPr>
                        <a:t> agent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Competitive</a:t>
                      </a:r>
                      <a:r>
                        <a:rPr lang="en-US" sz="2800" b="0" baseline="0" dirty="0"/>
                        <a:t> </a:t>
                      </a:r>
                      <a:endParaRPr lang="en-US" sz="28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623054"/>
                  </a:ext>
                </a:extLst>
              </a:tr>
              <a:tr h="8797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Unconstrained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Gradient Descent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Competitive Gradient</a:t>
                      </a:r>
                      <a:r>
                        <a:rPr lang="en-US" sz="2400" baseline="0" dirty="0"/>
                        <a:t> Descent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111712"/>
                  </a:ext>
                </a:extLst>
              </a:tr>
              <a:tr h="8797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Constrained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Mirror Descent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Competitive Mirror Descent 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740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0859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Arial" charset="0"/>
              </a:rPr>
              <a:t>Constrained Competitive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1855" y="1417638"/>
                <a:ext cx="11848289" cy="4486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Naïve approach: replace quadratic penalty with </a:t>
                </a:r>
                <a:r>
                  <a:rPr lang="en-US" sz="2800" dirty="0" err="1"/>
                  <a:t>Bregman</a:t>
                </a:r>
                <a:r>
                  <a:rPr lang="en-US" sz="2800" dirty="0"/>
                  <a:t> Divergence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Problem with this approach:</a:t>
                </a:r>
                <a:br>
                  <a:rPr lang="en-US" sz="2800" dirty="0"/>
                </a:br>
                <a:endParaRPr lang="en-US" sz="2800" dirty="0"/>
              </a:p>
              <a:p>
                <a:r>
                  <a:rPr lang="en-US" sz="2800" dirty="0"/>
                  <a:t>	Local problem is nonlinear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Linear algebra not enough to solve</a:t>
                </a:r>
                <a:br>
                  <a:rPr lang="en-US" sz="2800" dirty="0"/>
                </a:br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𝔻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m:rPr>
                              <m:lit/>
                            </m:rP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||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sub>
                      </m:sSub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Sup>
                        <m:sSubSup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𝔻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m:rPr>
                              <m:lit/>
                            </m:rPr>
                            <a:rPr lang="en-US" sz="28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||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855" y="1417638"/>
                <a:ext cx="11848289" cy="4486998"/>
              </a:xfrm>
              <a:prstGeom prst="rect">
                <a:avLst/>
              </a:prstGeom>
              <a:blipFill>
                <a:blip r:embed="rId3"/>
                <a:stretch>
                  <a:fillRect l="-926" t="-1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917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dirty="0">
                <a:latin typeface="+mj-lt"/>
              </a:rPr>
              <a:t>Competitive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35760" y="1600200"/>
                <a:ext cx="8283145" cy="431764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+mn-lt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latin typeface="+mn-lt"/>
                  </a:rPr>
                  <a:t> minimize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800" dirty="0">
                    <a:latin typeface="+mn-lt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ℝ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sz="2800" dirty="0">
                    <a:latin typeface="+mn-lt"/>
                  </a:rPr>
                </a:br>
                <a:br>
                  <a:rPr lang="en-US" sz="2800" dirty="0">
                    <a:latin typeface="+mn-lt"/>
                  </a:rPr>
                </a:b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lim>
                    </m:limLow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,    </m:t>
                    </m:r>
                    <m:limLow>
                      <m:limLow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lim>
                    </m:limLow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latin typeface="+mn-lt"/>
                </a:endParaRPr>
              </a:p>
              <a:p>
                <a:endParaRPr lang="en-US" sz="2800" dirty="0">
                  <a:latin typeface="+mn-lt"/>
                </a:endParaRPr>
              </a:p>
              <a:p>
                <a:r>
                  <a:rPr lang="en-US" sz="2800" dirty="0">
                    <a:latin typeface="+mn-lt"/>
                  </a:rPr>
                  <a:t>Each objective depends on both players!</a:t>
                </a:r>
              </a:p>
              <a:p>
                <a:endParaRPr lang="en-US" sz="2800" dirty="0">
                  <a:latin typeface="+mn-lt"/>
                </a:endParaRPr>
              </a:p>
              <a:p>
                <a:r>
                  <a:rPr lang="en-US" sz="2800" dirty="0">
                    <a:latin typeface="+mn-lt"/>
                  </a:rPr>
                  <a:t>Goals will typically conflict (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≈−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2800" dirty="0">
                    <a:latin typeface="+mn-lt"/>
                  </a:rPr>
                  <a:t>)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35760" y="1600200"/>
                <a:ext cx="8283145" cy="4317642"/>
              </a:xfrm>
              <a:blipFill>
                <a:blip r:embed="rId2"/>
                <a:stretch>
                  <a:fillRect l="-1325" t="-1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5091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Basic Notions of Differential Geometry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71926" y="1600202"/>
                <a:ext cx="8229600" cy="4396900"/>
              </a:xfrm>
            </p:spPr>
            <p:txBody>
              <a:bodyPr/>
              <a:lstStyle/>
              <a:p>
                <a:r>
                  <a:rPr lang="en-US" sz="2800" dirty="0"/>
                  <a:t>Tangent space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𝒯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sz="2800" dirty="0"/>
                  <a:t>: </a:t>
                </a:r>
                <a:br>
                  <a:rPr lang="en-US" sz="2800" dirty="0"/>
                </a:br>
                <a:r>
                  <a:rPr lang="en-US" sz="2800" dirty="0"/>
                  <a:t>		</a:t>
                </a:r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</a:rPr>
                  <a:t>Velocities of movement from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>
                    <a:solidFill>
                      <a:schemeClr val="accent6">
                        <a:lumMod val="75000"/>
                      </a:schemeClr>
                    </a:solidFill>
                  </a:rPr>
                  <a:t> on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endParaRPr lang="en-US" sz="28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endParaRPr lang="en-US" sz="2800" dirty="0"/>
              </a:p>
              <a:p>
                <a:r>
                  <a:rPr lang="en-US" sz="2800" dirty="0"/>
                  <a:t>Riemannian metric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(⋅,⋅)</m:t>
                    </m:r>
                  </m:oMath>
                </a14:m>
                <a:r>
                  <a:rPr lang="en-US" sz="2800" dirty="0"/>
                  <a:t>:</a:t>
                </a:r>
                <a:br>
                  <a:rPr lang="en-US" sz="2800" dirty="0"/>
                </a:br>
                <a:r>
                  <a:rPr lang="en-US" sz="2800" dirty="0"/>
                  <a:t>		Magnitude/Speed of elements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𝒯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br>
                  <a:rPr lang="en-US" sz="2800" dirty="0"/>
                </a:br>
                <a:r>
                  <a:rPr lang="en-US" sz="2800" dirty="0"/>
                  <a:t>		</a:t>
                </a:r>
              </a:p>
              <a:p>
                <a:r>
                  <a:rPr lang="en-US" sz="2800" dirty="0"/>
                  <a:t>Exponential map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</m:oMath>
                </a14:m>
                <a:r>
                  <a:rPr lang="en-US" sz="2800" dirty="0"/>
                  <a:t>:</a:t>
                </a:r>
                <a:br>
                  <a:rPr lang="en-US" sz="2800" dirty="0"/>
                </a:br>
                <a:r>
                  <a:rPr lang="en-US" sz="2800" dirty="0"/>
                  <a:t>		</a:t>
                </a:r>
                <a:r>
                  <a:rPr lang="en-US" sz="2800" dirty="0">
                    <a:solidFill>
                      <a:schemeClr val="accent1">
                        <a:lumMod val="50000"/>
                      </a:schemeClr>
                    </a:solidFill>
                  </a:rPr>
                  <a:t>Destination</a:t>
                </a:r>
                <a:r>
                  <a:rPr lang="en-US" sz="2800" dirty="0"/>
                  <a:t> when going straight on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sz="2800" dirty="0"/>
                  <a:t> </a:t>
                </a:r>
                <a:br>
                  <a:rPr lang="en-US" sz="2800" dirty="0"/>
                </a:br>
                <a:r>
                  <a:rPr lang="en-US" sz="2800" dirty="0"/>
                  <a:t>		with constant </a:t>
                </a:r>
                <a:r>
                  <a:rPr lang="en-US" sz="2800" dirty="0">
                    <a:solidFill>
                      <a:schemeClr val="accent1"/>
                    </a:solidFill>
                  </a:rPr>
                  <a:t>velocity</a:t>
                </a:r>
                <a:r>
                  <a:rPr lang="en-US" sz="2800" dirty="0"/>
                  <a:t> for unit time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1926" y="1600202"/>
                <a:ext cx="8229600" cy="4396900"/>
              </a:xfrm>
              <a:blipFill>
                <a:blip r:embed="rId3"/>
                <a:stretch>
                  <a:fillRect l="-1333" t="-1664" b="-2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623" y="1498059"/>
            <a:ext cx="4587207" cy="392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19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Information Geometry of </a:t>
            </a:r>
            <a:r>
              <a:rPr lang="en-US" dirty="0" err="1">
                <a:latin typeface="+mj-lt"/>
              </a:rPr>
              <a:t>Bregman</a:t>
            </a:r>
            <a:r>
              <a:rPr lang="en-US" dirty="0">
                <a:latin typeface="+mj-lt"/>
              </a:rPr>
              <a:t> Divergences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2379" y="1712070"/>
                <a:ext cx="8696527" cy="43969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𝔻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m:rPr>
                            <m:lit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e>
                    </m:d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</m:oMath>
                </a14:m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Riemannian Metric:</a:t>
                </a:r>
                <a:br>
                  <a:rPr lang="en-US" sz="2800" dirty="0"/>
                </a:br>
                <a:r>
                  <a:rPr lang="en-US" sz="2800" dirty="0"/>
                  <a:t>		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⊤</m:t>
                            </m:r>
                          </m:sup>
                        </m:sSup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d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𝔻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𝑟𝑥</m:t>
                        </m:r>
                        <m:r>
                          <m:rPr>
                            <m:lit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 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sz="2800" dirty="0"/>
                </a:br>
                <a:r>
                  <a:rPr lang="en-US" sz="2800" dirty="0"/>
                  <a:t>		</a:t>
                </a:r>
              </a:p>
              <a:p>
                <a:r>
                  <a:rPr lang="en-US" sz="2800" dirty="0"/>
                  <a:t>Exponential map: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sup>
                    </m:sSubSup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br>
                  <a:rPr lang="en-US" sz="2800" dirty="0"/>
                </a:b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2379" y="1712070"/>
                <a:ext cx="8696527" cy="4396900"/>
              </a:xfrm>
              <a:blipFill>
                <a:blip r:embed="rId3"/>
                <a:stretch>
                  <a:fillRect l="-1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356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Information Geometry of KL Divergence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2379" y="1712070"/>
                <a:ext cx="8696527" cy="4396900"/>
              </a:xfrm>
            </p:spPr>
            <p:txBody>
              <a:bodyPr/>
              <a:lstStyle/>
              <a:p>
                <a:r>
                  <a:rPr lang="en-US" sz="2800" dirty="0"/>
                  <a:t>Fisher-Rao metric:</a:t>
                </a:r>
                <a:br>
                  <a:rPr lang="en-US" sz="2800" dirty="0"/>
                </a:br>
                <a:br>
                  <a:rPr lang="en-US" sz="2800" dirty="0"/>
                </a:br>
                <a:r>
                  <a:rPr lang="en-US" sz="2800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8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800" dirty="0"/>
                  <a:t> 		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Straight lines on logarithmic scale:</a:t>
                </a:r>
                <a:br>
                  <a:rPr lang="en-US" sz="2800" dirty="0"/>
                </a:br>
                <a:br>
                  <a:rPr lang="en-US" sz="28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</m:sub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𝜓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br>
                  <a:rPr lang="en-US" sz="2800" dirty="0"/>
                </a:br>
                <a:br>
                  <a:rPr lang="en-US" sz="2800" dirty="0"/>
                </a:b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2379" y="1712070"/>
                <a:ext cx="8696527" cy="4396900"/>
              </a:xfrm>
              <a:blipFill>
                <a:blip r:embed="rId3"/>
                <a:stretch>
                  <a:fillRect l="-1262" t="-1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71" y="982494"/>
            <a:ext cx="3808858" cy="375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29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Information Geometry of Mirror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2379" y="1712070"/>
                <a:ext cx="8696527" cy="43969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800" dirty="0"/>
                  <a:t>Can recast mirror descent: </a:t>
                </a:r>
                <a:r>
                  <a:rPr lang="en-US" sz="1600" dirty="0"/>
                  <a:t>[</a:t>
                </a:r>
                <a:r>
                  <a:rPr lang="en-US" sz="1600" dirty="0" err="1"/>
                  <a:t>Raskutti</a:t>
                </a:r>
                <a:r>
                  <a:rPr lang="en-US" sz="1600" dirty="0"/>
                  <a:t> and Mukherjee, 2015]</a:t>
                </a:r>
                <a:r>
                  <a:rPr lang="en-US" sz="2800" dirty="0"/>
                  <a:t>	</a:t>
                </a:r>
              </a:p>
              <a:p>
                <a:endParaRPr lang="en-US" sz="14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Choose a direction of movement as</a:t>
                </a:r>
                <a:br>
                  <a:rPr lang="en-US" sz="2800" dirty="0"/>
                </a:br>
                <a:r>
                  <a:rPr lang="en-US" sz="2800" dirty="0"/>
                  <a:t> 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𝒯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ℳ</m:t>
                        </m:r>
                      </m:lim>
                    </m:limLow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sup>
                    </m:sSubSup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14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Obtain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800" dirty="0"/>
                  <a:t> by moving in this direction</a:t>
                </a:r>
                <a:br>
                  <a:rPr lang="en-US" sz="2800" dirty="0"/>
                </a:br>
                <a:br>
                  <a:rPr lang="en-US" sz="1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+1 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e>
                      <m:sub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sup>
                    </m:sSubSup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sz="2800" dirty="0"/>
                </a:br>
                <a:br>
                  <a:rPr lang="en-US" sz="2800" dirty="0"/>
                </a:b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2379" y="1712070"/>
                <a:ext cx="8696527" cy="4396900"/>
              </a:xfrm>
              <a:blipFill>
                <a:blip r:embed="rId3"/>
                <a:stretch>
                  <a:fillRect l="-1473" t="-1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0623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Competitive Mirror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1" y="1712070"/>
                <a:ext cx="11010088" cy="4396900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Choose a direction of movement as</a:t>
                </a:r>
                <a:br>
                  <a:rPr lang="en-US" sz="2800" dirty="0"/>
                </a:br>
                <a:r>
                  <a:rPr lang="en-US" sz="2800" dirty="0"/>
                  <a:t> 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𝒯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ℳ</m:t>
                        </m:r>
                      </m:lim>
                    </m:limLow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𝑥𝑦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sup>
                    </m:sSubSup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br>
                  <a:rPr lang="en-US" sz="2800" b="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li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∈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𝒯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ℳ</m:t>
                        </m:r>
                      </m:lim>
                    </m:limLow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𝑥𝑦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p>
                    </m:sSub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US" sz="2800" dirty="0"/>
              </a:p>
              <a:p>
                <a:pPr marL="514350" indent="-514350">
                  <a:buFont typeface="+mj-lt"/>
                  <a:buAutoNum type="arabicPeriod"/>
                </a:pPr>
                <a:endParaRPr lang="en-US" sz="14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/>
                  <a:t>Obtain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+1 </m:t>
                        </m:r>
                      </m:sub>
                    </m:sSub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800" dirty="0"/>
                  <a:t> by moving in this direction</a:t>
                </a:r>
                <a:br>
                  <a:rPr lang="en-US" sz="2800" dirty="0"/>
                </a:br>
                <a:br>
                  <a:rPr lang="en-US" sz="1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+1 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e>
                      <m:sub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sup>
                    </m:sSubSup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sz="28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+1 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Exp</m:t>
                        </m:r>
                      </m:e>
                      <m:sub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sup>
                    </m:sSub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br>
                  <a:rPr lang="en-US" sz="2800" dirty="0"/>
                </a:br>
                <a:br>
                  <a:rPr lang="en-US" sz="2800" dirty="0"/>
                </a:b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1" y="1712070"/>
                <a:ext cx="11010088" cy="4396900"/>
              </a:xfrm>
              <a:blipFill>
                <a:blip r:embed="rId3"/>
                <a:stretch>
                  <a:fillRect l="-997" t="-1526" b="-6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065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Conclusion (CGD + CMD)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dirty="0"/>
                  <a:t>We generalize gradient descent to competitive optimization 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sz="2800" dirty="0"/>
                  <a:t>Use Nash equilibrium of bilinear approximation as update 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Update aware of competition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2800" dirty="0"/>
                  <a:t>improved convergence property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Generalization of mirror descent allows to treat constraints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Information geometric view motivates efficient algorithm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00" t="-1482" b="-7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4034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609600" y="2441050"/>
            <a:ext cx="10972800" cy="1143000"/>
          </a:xfrm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Application (I): Constrained Optimization </a:t>
            </a:r>
          </a:p>
        </p:txBody>
      </p:sp>
    </p:spTree>
    <p:extLst>
      <p:ext uri="{BB962C8B-B14F-4D97-AF65-F5344CB8AC3E}">
        <p14:creationId xmlns:p14="http://schemas.microsoft.com/office/powerpoint/2010/main" val="3011680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err="1">
                <a:latin typeface="+mj-lt"/>
              </a:rPr>
              <a:t>Lagrangian</a:t>
            </a:r>
            <a:r>
              <a:rPr lang="en-US" dirty="0">
                <a:latin typeface="+mj-lt"/>
              </a:rPr>
              <a:t> Duality: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94228" y="1600202"/>
                <a:ext cx="9612923" cy="4453596"/>
              </a:xfrm>
            </p:spPr>
            <p:txBody>
              <a:bodyPr/>
              <a:lstStyle/>
              <a:p>
                <a:r>
                  <a:rPr lang="en-US" sz="2800" dirty="0">
                    <a:latin typeface="+mn-lt"/>
                  </a:rPr>
                  <a:t>Consider constrained optimization problem</a:t>
                </a:r>
                <a:br>
                  <a:rPr lang="en-US" sz="2800" dirty="0">
                    <a:latin typeface="+mn-lt"/>
                  </a:rPr>
                </a:b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eqArr>
                              <m:eqArr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≤0</m:t>
                                </m:r>
                              </m:e>
                            </m:eqArr>
                          </m:lim>
                        </m:limLow>
                      </m:fNam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⇔</m:t>
                    </m:r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</m:fName>
                      <m:e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eqArr>
                                  <m:eqArr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≥0</m:t>
                                    </m:r>
                                  </m:e>
                                </m:eqArr>
                              </m:lim>
                            </m:limLow>
                          </m:fName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sz="2800" dirty="0">
                  <a:latin typeface="+mn-lt"/>
                </a:endParaRPr>
              </a:p>
              <a:p>
                <a:pPr marL="0" indent="0">
                  <a:buNone/>
                </a:pPr>
                <a:endParaRPr lang="en-US" sz="2800" dirty="0">
                  <a:latin typeface="+mn-lt"/>
                </a:endParaRPr>
              </a:p>
              <a:p>
                <a:r>
                  <a:rPr lang="en-US" sz="2800" dirty="0">
                    <a:latin typeface="+mn-lt"/>
                  </a:rPr>
                  <a:t>Consider competitive problem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lim>
                          </m:limLow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 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eqArr>
                                <m:eqArr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≥0</m:t>
                                  </m:r>
                                </m:e>
                              </m:eqArr>
                            </m:lim>
                          </m:limLow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800" b="0" dirty="0">
                  <a:latin typeface="+mn-lt"/>
                </a:endParaRPr>
              </a:p>
              <a:p>
                <a:endParaRPr lang="en-US" sz="2800" b="0" dirty="0">
                  <a:latin typeface="+mn-lt"/>
                </a:endParaRPr>
              </a:p>
              <a:p>
                <a:r>
                  <a:rPr lang="en-US" sz="2800" b="0" dirty="0">
                    <a:latin typeface="+mn-lt"/>
                  </a:rPr>
                  <a:t>Equivalent under Slater’s condition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94228" y="1600202"/>
                <a:ext cx="9612923" cy="4453596"/>
              </a:xfrm>
              <a:blipFill>
                <a:blip r:embed="rId3"/>
                <a:stretch>
                  <a:fillRect l="-1141" t="-1507" b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355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Applications in Inverse Reinforcement Learning: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8917" y="1600202"/>
            <a:ext cx="9612923" cy="5257798"/>
          </a:xfrm>
        </p:spPr>
        <p:txBody>
          <a:bodyPr/>
          <a:lstStyle/>
          <a:p>
            <a:r>
              <a:rPr lang="en-US" sz="2800" dirty="0"/>
              <a:t>[Bacon et al. 2019] use Lagrange multipliers and CGD for inverse reinforcement learning </a:t>
            </a:r>
          </a:p>
          <a:p>
            <a:pPr marL="0" indent="0">
              <a:buNone/>
            </a:pPr>
            <a:br>
              <a:rPr lang="en-US" sz="2000" i="1" dirty="0"/>
            </a:br>
            <a:endParaRPr lang="en-US" sz="2000" b="0" i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917" y="3641000"/>
            <a:ext cx="6561306" cy="31265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27459" y="2618975"/>
            <a:ext cx="36721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Paper:</a:t>
            </a:r>
          </a:p>
          <a:p>
            <a:r>
              <a:rPr lang="en-US" sz="1600" i="1" dirty="0"/>
              <a:t>``A </a:t>
            </a:r>
            <a:r>
              <a:rPr lang="en-US" sz="1600" i="1" dirty="0" err="1"/>
              <a:t>Lagrangian</a:t>
            </a:r>
            <a:r>
              <a:rPr lang="en-US" sz="1600" i="1" dirty="0"/>
              <a:t> Method for Inverse Problems in Reinforcement Learning’’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(Pierre-Luc Bacon, Florian </a:t>
            </a:r>
            <a:r>
              <a:rPr lang="en-US" sz="1600" dirty="0" err="1"/>
              <a:t>Schäfer</a:t>
            </a:r>
            <a:r>
              <a:rPr lang="en-US" sz="1600" dirty="0"/>
              <a:t>, Clement </a:t>
            </a:r>
            <a:r>
              <a:rPr lang="en-US" sz="1600" dirty="0" err="1"/>
              <a:t>Gehring</a:t>
            </a:r>
            <a:r>
              <a:rPr lang="en-US" sz="1600" dirty="0"/>
              <a:t>, Anima </a:t>
            </a:r>
            <a:r>
              <a:rPr lang="en-US" sz="1600" dirty="0" err="1"/>
              <a:t>Anandkumar</a:t>
            </a:r>
            <a:r>
              <a:rPr lang="en-US" sz="1600" dirty="0"/>
              <a:t>, and Emma </a:t>
            </a:r>
            <a:r>
              <a:rPr lang="en-US" sz="1600" dirty="0" err="1"/>
              <a:t>Brunskill</a:t>
            </a:r>
            <a:r>
              <a:rPr lang="en-US" sz="1600" dirty="0"/>
              <a:t>)</a:t>
            </a:r>
          </a:p>
          <a:p>
            <a:br>
              <a:rPr lang="en-US" sz="1600" dirty="0"/>
            </a:br>
            <a:r>
              <a:rPr lang="en-US" sz="1600" dirty="0"/>
              <a:t>Code:</a:t>
            </a:r>
            <a:br>
              <a:rPr lang="en-US" sz="1600" dirty="0"/>
            </a:br>
            <a:r>
              <a:rPr lang="en-US" sz="1600" dirty="0">
                <a:hlinkClick r:id="rId4"/>
              </a:rPr>
              <a:t>https://github.com/gehring/fax</a:t>
            </a:r>
            <a:r>
              <a:rPr lang="en-US" sz="1600" dirty="0"/>
              <a:t> </a:t>
            </a:r>
            <a:endParaRPr lang="en-US" sz="1600" i="1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7" t="20274" r="21988" b="33410"/>
          <a:stretch/>
        </p:blipFill>
        <p:spPr>
          <a:xfrm>
            <a:off x="8219872" y="5204298"/>
            <a:ext cx="1425104" cy="144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47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Applications in Computer Graphics: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98917" y="1600202"/>
                <a:ext cx="9612923" cy="5257798"/>
              </a:xfrm>
            </p:spPr>
            <p:txBody>
              <a:bodyPr/>
              <a:lstStyle/>
              <a:p>
                <a:r>
                  <a:rPr lang="en-US" sz="2800" dirty="0">
                    <a:latin typeface="+mn-lt"/>
                  </a:rPr>
                  <a:t>Example: </a:t>
                </a:r>
                <a:r>
                  <a:rPr lang="en-US" sz="2800" dirty="0" err="1">
                    <a:latin typeface="+mn-lt"/>
                  </a:rPr>
                  <a:t>Clebsch</a:t>
                </a:r>
                <a:r>
                  <a:rPr lang="en-US" sz="2800" dirty="0">
                    <a:latin typeface="+mn-lt"/>
                  </a:rPr>
                  <a:t> variables</a:t>
                </a:r>
              </a:p>
              <a:p>
                <a:pPr marL="0" indent="0">
                  <a:buNone/>
                </a:pPr>
                <a:endParaRPr lang="en-US" sz="2800" dirty="0">
                  <a:latin typeface="+mn-lt"/>
                </a:endParaRPr>
              </a:p>
              <a:p>
                <a:r>
                  <a:rPr lang="en-US" sz="2800" dirty="0">
                    <a:latin typeface="+mn-lt"/>
                  </a:rPr>
                  <a:t>Map from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sz="2800" b="0" dirty="0">
                    <a:latin typeface="+mn-lt"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b="0" dirty="0">
                    <a:latin typeface="+mn-lt"/>
                  </a:rPr>
                  <a:t> </a:t>
                </a:r>
                <a:r>
                  <a:rPr lang="en-US" sz="2800" b="0" dirty="0" err="1">
                    <a:latin typeface="+mn-lt"/>
                  </a:rPr>
                  <a:t>s.t.</a:t>
                </a:r>
                <a:r>
                  <a:rPr lang="en-US" sz="2800" b="0" dirty="0">
                    <a:latin typeface="+mn-lt"/>
                  </a:rPr>
                  <a:t> Jacobian </a:t>
                </a:r>
                <a:br>
                  <a:rPr lang="en-US" sz="2800" b="0" dirty="0">
                    <a:latin typeface="+mn-lt"/>
                  </a:rPr>
                </a:br>
                <a:r>
                  <a:rPr lang="en-US" sz="2800" b="0" dirty="0">
                    <a:latin typeface="+mn-lt"/>
                  </a:rPr>
                  <a:t>has unit determinant</a:t>
                </a:r>
              </a:p>
              <a:p>
                <a:endParaRPr lang="en-US" sz="2800" b="0" dirty="0">
                  <a:latin typeface="+mn-lt"/>
                </a:endParaRPr>
              </a:p>
              <a:p>
                <a:r>
                  <a:rPr lang="en-US" sz="2800" dirty="0">
                    <a:latin typeface="+mn-lt"/>
                  </a:rPr>
                  <a:t>Model divergence free quantities in</a:t>
                </a:r>
                <a:br>
                  <a:rPr lang="en-US" sz="2800" dirty="0">
                    <a:latin typeface="+mn-lt"/>
                  </a:rPr>
                </a:br>
                <a:r>
                  <a:rPr lang="en-US" sz="2800" dirty="0">
                    <a:latin typeface="+mn-lt"/>
                  </a:rPr>
                  <a:t>fluid mechanics, </a:t>
                </a:r>
                <a:r>
                  <a:rPr lang="en-US" sz="2800" dirty="0" err="1">
                    <a:latin typeface="+mn-lt"/>
                  </a:rPr>
                  <a:t>magnetodynamics</a:t>
                </a:r>
                <a:endParaRPr lang="en-US" sz="2800" dirty="0">
                  <a:latin typeface="+mn-lt"/>
                </a:endParaRPr>
              </a:p>
              <a:p>
                <a:endParaRPr lang="en-US" sz="2800" b="0" dirty="0">
                  <a:latin typeface="+mn-lt"/>
                </a:endParaRPr>
              </a:p>
              <a:p>
                <a:r>
                  <a:rPr lang="en-US" sz="2800" dirty="0">
                    <a:latin typeface="+mn-lt"/>
                  </a:rPr>
                  <a:t>For details, see </a:t>
                </a:r>
                <a:br>
                  <a:rPr lang="en-US" sz="2800" dirty="0">
                    <a:latin typeface="+mn-lt"/>
                  </a:rPr>
                </a:br>
                <a:r>
                  <a:rPr lang="en-US" sz="2000" i="1" dirty="0">
                    <a:latin typeface="+mn-lt"/>
                  </a:rPr>
                  <a:t>[Inside fluids: </a:t>
                </a:r>
                <a:r>
                  <a:rPr lang="en-US" sz="2000" i="1" dirty="0" err="1">
                    <a:latin typeface="+mn-lt"/>
                  </a:rPr>
                  <a:t>Clebsch</a:t>
                </a:r>
                <a:r>
                  <a:rPr lang="en-US" sz="2000" i="1" dirty="0">
                    <a:latin typeface="+mn-lt"/>
                  </a:rPr>
                  <a:t> maps for visualization </a:t>
                </a:r>
                <a:br>
                  <a:rPr lang="en-US" sz="2000" i="1" dirty="0">
                    <a:latin typeface="+mn-lt"/>
                  </a:rPr>
                </a:br>
                <a:r>
                  <a:rPr lang="en-US" sz="2000" i="1" dirty="0">
                    <a:latin typeface="+mn-lt"/>
                  </a:rPr>
                  <a:t> and processing, </a:t>
                </a:r>
                <a:r>
                  <a:rPr lang="en-US" sz="2000" i="1" dirty="0" err="1">
                    <a:latin typeface="+mn-lt"/>
                  </a:rPr>
                  <a:t>Chern</a:t>
                </a:r>
                <a:r>
                  <a:rPr lang="en-US" sz="2000" i="1" dirty="0">
                    <a:latin typeface="+mn-lt"/>
                  </a:rPr>
                  <a:t> et al. 2017]</a:t>
                </a:r>
              </a:p>
              <a:p>
                <a:endParaRPr lang="en-US" sz="2800" b="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98917" y="1600202"/>
                <a:ext cx="9612923" cy="5257798"/>
              </a:xfrm>
              <a:blipFill>
                <a:blip r:embed="rId5"/>
                <a:stretch>
                  <a:fillRect l="-1141" t="-1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Disc Convergence Clebsch Lif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2881" r="21995"/>
          <a:stretch/>
        </p:blipFill>
        <p:spPr>
          <a:xfrm>
            <a:off x="7393956" y="1600202"/>
            <a:ext cx="4029040" cy="3843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93956" y="5443674"/>
            <a:ext cx="4029040" cy="618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Courtesy of Albert </a:t>
            </a:r>
            <a:r>
              <a:rPr lang="en-US" sz="1600" dirty="0" err="1"/>
              <a:t>Chern</a:t>
            </a:r>
            <a:r>
              <a:rPr lang="en-US" sz="1600" dirty="0"/>
              <a:t>, Marcel Padilla, and Peter Schroeder </a:t>
            </a:r>
          </a:p>
        </p:txBody>
      </p:sp>
    </p:spTree>
    <p:extLst>
      <p:ext uri="{BB962C8B-B14F-4D97-AF65-F5344CB8AC3E}">
        <p14:creationId xmlns:p14="http://schemas.microsoft.com/office/powerpoint/2010/main" val="232605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dirty="0">
                <a:latin typeface="+mj-lt"/>
              </a:rPr>
              <a:t>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Constrained optimization</a:t>
            </a:r>
          </a:p>
          <a:p>
            <a:endParaRPr lang="en-US" sz="2800" dirty="0"/>
          </a:p>
          <a:p>
            <a:r>
              <a:rPr lang="en-US" sz="2800" dirty="0"/>
              <a:t>Robust optimization and statistics</a:t>
            </a:r>
          </a:p>
          <a:p>
            <a:endParaRPr lang="en-US" sz="2800" dirty="0"/>
          </a:p>
          <a:p>
            <a:r>
              <a:rPr lang="en-US" sz="2800" dirty="0"/>
              <a:t>Generative adversarial networks (GANs)</a:t>
            </a:r>
          </a:p>
          <a:p>
            <a:endParaRPr lang="en-US" sz="2800" dirty="0"/>
          </a:p>
          <a:p>
            <a:r>
              <a:rPr lang="en-US" sz="2800" dirty="0"/>
              <a:t>Adversarial training</a:t>
            </a:r>
          </a:p>
          <a:p>
            <a:endParaRPr lang="en-US" sz="2800" dirty="0"/>
          </a:p>
          <a:p>
            <a:r>
              <a:rPr lang="en-US" sz="2800" dirty="0"/>
              <a:t>Multi-agent reinforcement learning</a:t>
            </a:r>
          </a:p>
          <a:p>
            <a:endParaRPr lang="en-US" sz="2800" dirty="0"/>
          </a:p>
          <a:p>
            <a:r>
              <a:rPr lang="en-US" sz="2800" dirty="0"/>
              <a:t>Many more?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2352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Applications in Computer Graphics: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2825" y="1636542"/>
            <a:ext cx="4539175" cy="5221457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Example: 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Constrained minimization of </a:t>
            </a:r>
            <a:r>
              <a:rPr lang="en-US" sz="2800" dirty="0" err="1">
                <a:latin typeface="+mn-lt"/>
              </a:rPr>
              <a:t>Willmore</a:t>
            </a:r>
            <a:r>
              <a:rPr lang="en-US" sz="2800" dirty="0">
                <a:latin typeface="+mn-lt"/>
              </a:rPr>
              <a:t> Energy</a:t>
            </a:r>
          </a:p>
          <a:p>
            <a:endParaRPr lang="en-US" sz="2800" b="0" dirty="0">
              <a:latin typeface="+mn-lt"/>
            </a:endParaRPr>
          </a:p>
          <a:p>
            <a:r>
              <a:rPr lang="en-US" sz="2800" dirty="0">
                <a:latin typeface="+mn-lt"/>
              </a:rPr>
              <a:t>Lagrange multipliers are used to enforce geometric constraints</a:t>
            </a:r>
            <a:endParaRPr lang="en-US" sz="2800" b="0" dirty="0">
              <a:latin typeface="+mn-lt"/>
            </a:endParaRPr>
          </a:p>
        </p:txBody>
      </p:sp>
      <p:pic>
        <p:nvPicPr>
          <p:cNvPr id="5" name="bubblering-willmore-fl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59" y="1062588"/>
            <a:ext cx="7573301" cy="575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37231" y="5317588"/>
            <a:ext cx="2785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Courtesy of </a:t>
            </a:r>
            <a:r>
              <a:rPr lang="en-US" sz="1600" dirty="0" err="1"/>
              <a:t>Yousuf</a:t>
            </a:r>
            <a:r>
              <a:rPr lang="en-US" sz="1600" dirty="0"/>
              <a:t> </a:t>
            </a:r>
            <a:r>
              <a:rPr lang="en-US" sz="1600" dirty="0" err="1"/>
              <a:t>Soliman</a:t>
            </a:r>
            <a:r>
              <a:rPr lang="en-US" sz="1600" dirty="0"/>
              <a:t> and Peter Schroeder</a:t>
            </a:r>
          </a:p>
        </p:txBody>
      </p:sp>
    </p:spTree>
    <p:extLst>
      <p:ext uri="{BB962C8B-B14F-4D97-AF65-F5344CB8AC3E}">
        <p14:creationId xmlns:p14="http://schemas.microsoft.com/office/powerpoint/2010/main" val="397667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Applications in Computer Graphics: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44943" y="5379045"/>
            <a:ext cx="5502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Courtesy of </a:t>
            </a:r>
            <a:r>
              <a:rPr lang="en-US" sz="1600" dirty="0" err="1"/>
              <a:t>Yousuf</a:t>
            </a:r>
            <a:r>
              <a:rPr lang="en-US" sz="1600" dirty="0"/>
              <a:t> </a:t>
            </a:r>
            <a:r>
              <a:rPr lang="en-US" sz="1600" dirty="0" err="1"/>
              <a:t>Soliman</a:t>
            </a:r>
            <a:r>
              <a:rPr lang="en-US" sz="1600" dirty="0"/>
              <a:t> and Peter Schroeder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140" y="4971879"/>
            <a:ext cx="5821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Competitive Gradient Descent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21118" y="4971879"/>
            <a:ext cx="5821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Augmented </a:t>
            </a:r>
            <a:r>
              <a:rPr lang="en-US" dirty="0" err="1"/>
              <a:t>Lagrangian</a:t>
            </a:r>
            <a:endParaRPr lang="en-US" dirty="0"/>
          </a:p>
        </p:txBody>
      </p:sp>
      <p:pic>
        <p:nvPicPr>
          <p:cNvPr id="3" name="cgd_f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370" y="1697292"/>
            <a:ext cx="5821489" cy="3274587"/>
          </a:xfrm>
          <a:prstGeom prst="rect">
            <a:avLst/>
          </a:prstGeom>
        </p:spPr>
      </p:pic>
      <p:pic>
        <p:nvPicPr>
          <p:cNvPr id="11" name="aug_fast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21118" y="1697292"/>
            <a:ext cx="5821488" cy="327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1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8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609600" y="2441050"/>
            <a:ext cx="10972800" cy="1143000"/>
          </a:xfrm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Application (II): Multi-agent RL</a:t>
            </a:r>
          </a:p>
        </p:txBody>
      </p:sp>
    </p:spTree>
    <p:extLst>
      <p:ext uri="{BB962C8B-B14F-4D97-AF65-F5344CB8AC3E}">
        <p14:creationId xmlns:p14="http://schemas.microsoft.com/office/powerpoint/2010/main" val="3530591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Competitive Policy Gradient: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61111"/>
            <a:ext cx="7114367" cy="4453596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Prajapat et al. propose to use CGD in multi-agent RL</a:t>
            </a:r>
          </a:p>
          <a:p>
            <a:endParaRPr lang="en-US" sz="2800" dirty="0">
              <a:latin typeface="+mn-lt"/>
            </a:endParaRPr>
          </a:p>
          <a:p>
            <a:r>
              <a:rPr lang="en-US" sz="2800" dirty="0">
                <a:latin typeface="+mn-lt"/>
              </a:rPr>
              <a:t>C</a:t>
            </a:r>
            <a:r>
              <a:rPr lang="en-US" sz="2800" i="1" dirty="0">
                <a:latin typeface="+mn-lt"/>
              </a:rPr>
              <a:t>ompetitive policy gradient </a:t>
            </a:r>
            <a:br>
              <a:rPr lang="en-US" sz="2800" i="1" dirty="0">
                <a:latin typeface="+mn-lt"/>
              </a:rPr>
            </a:br>
            <a:r>
              <a:rPr lang="en-US" sz="2800" i="1" dirty="0">
                <a:latin typeface="+mn-lt"/>
              </a:rPr>
              <a:t>theorem </a:t>
            </a:r>
            <a:r>
              <a:rPr lang="en-US" sz="2800" dirty="0">
                <a:latin typeface="+mn-lt"/>
              </a:rPr>
              <a:t>for Hessian vector products </a:t>
            </a:r>
          </a:p>
          <a:p>
            <a:endParaRPr lang="en-US" sz="2800" dirty="0">
              <a:latin typeface="+mn-lt"/>
            </a:endParaRPr>
          </a:p>
          <a:p>
            <a:r>
              <a:rPr lang="en-US" sz="2800" dirty="0">
                <a:latin typeface="+mn-lt"/>
              </a:rPr>
              <a:t>Resulting </a:t>
            </a:r>
            <a:r>
              <a:rPr lang="en-US" sz="2800" i="1" dirty="0">
                <a:latin typeface="+mn-lt"/>
              </a:rPr>
              <a:t>competitive policy gradient </a:t>
            </a:r>
            <a:br>
              <a:rPr lang="en-US" sz="2800" i="1" dirty="0">
                <a:latin typeface="+mn-lt"/>
              </a:rPr>
            </a:br>
            <a:r>
              <a:rPr lang="en-US" sz="2800" dirty="0">
                <a:latin typeface="+mn-lt"/>
              </a:rPr>
              <a:t>(</a:t>
            </a:r>
            <a:r>
              <a:rPr lang="en-US" sz="2800" dirty="0" err="1">
                <a:latin typeface="+mn-lt"/>
              </a:rPr>
              <a:t>CoPG</a:t>
            </a:r>
            <a:r>
              <a:rPr lang="en-US" sz="2800" dirty="0">
                <a:latin typeface="+mn-lt"/>
              </a:rPr>
              <a:t>) greatly improves quality of 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learned policies</a:t>
            </a:r>
            <a:br>
              <a:rPr lang="en-US" sz="2800" dirty="0">
                <a:latin typeface="+mn-lt"/>
              </a:rPr>
            </a:br>
            <a:r>
              <a:rPr lang="en-US" sz="2800" i="1" dirty="0">
                <a:latin typeface="+mn-lt"/>
              </a:rPr>
              <a:t> </a:t>
            </a:r>
            <a:br>
              <a:rPr lang="en-US" sz="2800" dirty="0">
                <a:latin typeface="+mn-lt"/>
              </a:rPr>
            </a:br>
            <a:r>
              <a:rPr lang="en-US" sz="2800" b="0" dirty="0">
                <a:latin typeface="+mn-lt"/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1621" y="2152047"/>
            <a:ext cx="446013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Paper:</a:t>
            </a:r>
          </a:p>
          <a:p>
            <a:r>
              <a:rPr lang="en-US" sz="1600" i="1" dirty="0"/>
              <a:t>``</a:t>
            </a:r>
            <a:r>
              <a:rPr lang="en-US" sz="1600" dirty="0"/>
              <a:t>Competitive Policy Optimization’’ </a:t>
            </a:r>
            <a:br>
              <a:rPr lang="en-US" sz="1600" dirty="0"/>
            </a:br>
            <a:r>
              <a:rPr lang="en-US" sz="1600" dirty="0"/>
              <a:t>(Manish </a:t>
            </a:r>
            <a:r>
              <a:rPr lang="en-US" sz="1600" dirty="0" err="1"/>
              <a:t>Prajapat</a:t>
            </a:r>
            <a:r>
              <a:rPr lang="en-US" sz="1600" dirty="0"/>
              <a:t>, </a:t>
            </a:r>
            <a:r>
              <a:rPr lang="en-US" sz="1600" dirty="0" err="1"/>
              <a:t>Kamyar</a:t>
            </a:r>
            <a:r>
              <a:rPr lang="en-US" sz="1600" dirty="0"/>
              <a:t> </a:t>
            </a:r>
            <a:r>
              <a:rPr lang="en-US" sz="1600" dirty="0" err="1"/>
              <a:t>Azizzadenesheli</a:t>
            </a:r>
            <a:r>
              <a:rPr lang="en-US" sz="1600" dirty="0"/>
              <a:t>, Alexander </a:t>
            </a:r>
            <a:r>
              <a:rPr lang="en-US" sz="1600" dirty="0" err="1"/>
              <a:t>Liniger</a:t>
            </a:r>
            <a:r>
              <a:rPr lang="en-US" sz="1600" dirty="0"/>
              <a:t>, </a:t>
            </a:r>
            <a:r>
              <a:rPr lang="en-US" sz="1600" dirty="0" err="1"/>
              <a:t>Yisong</a:t>
            </a:r>
            <a:r>
              <a:rPr lang="en-US" sz="1600" dirty="0"/>
              <a:t> Yue, and Anima </a:t>
            </a:r>
            <a:r>
              <a:rPr lang="en-US" sz="1600" dirty="0" err="1"/>
              <a:t>Anandkumar</a:t>
            </a:r>
            <a:r>
              <a:rPr lang="en-US" sz="1600" dirty="0"/>
              <a:t>)</a:t>
            </a:r>
          </a:p>
          <a:p>
            <a:br>
              <a:rPr lang="en-US" sz="1600" dirty="0"/>
            </a:br>
            <a:r>
              <a:rPr lang="en-US" sz="1600" dirty="0"/>
              <a:t>Code:</a:t>
            </a:r>
            <a:br>
              <a:rPr lang="en-US" sz="1600" dirty="0"/>
            </a:br>
            <a:r>
              <a:rPr lang="en-US" sz="1600" dirty="0">
                <a:hlinkClick r:id="rId3"/>
              </a:rPr>
              <a:t>https://github.com/manish-pra/copg/</a:t>
            </a:r>
            <a:endParaRPr lang="en-US" sz="1600" dirty="0"/>
          </a:p>
          <a:p>
            <a:r>
              <a:rPr lang="en-US" sz="1600" dirty="0">
                <a:hlinkClick r:id="rId4"/>
              </a:rPr>
              <a:t>https://github.com/manish-pra/trcopo/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967" y="4634622"/>
            <a:ext cx="1607726" cy="175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997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Markov Soccer: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4228" y="1600202"/>
            <a:ext cx="9612923" cy="583658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Discrete State Space: Markov Soccer </a:t>
            </a:r>
          </a:p>
          <a:p>
            <a:pPr marL="0" indent="0">
              <a:buNone/>
            </a:pPr>
            <a:br>
              <a:rPr lang="en-US" sz="2800" dirty="0">
                <a:latin typeface="+mn-lt"/>
              </a:rPr>
            </a:br>
            <a:r>
              <a:rPr lang="en-US" sz="2800" i="1" dirty="0">
                <a:latin typeface="+mn-lt"/>
              </a:rPr>
              <a:t> </a:t>
            </a:r>
            <a:br>
              <a:rPr lang="en-US" sz="2800" dirty="0">
                <a:latin typeface="+mn-lt"/>
              </a:rPr>
            </a:br>
            <a:r>
              <a:rPr lang="en-US" sz="2800" b="0" dirty="0">
                <a:latin typeface="+mn-lt"/>
              </a:rPr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880" y="2183860"/>
            <a:ext cx="3924271" cy="31132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228" y="2183860"/>
            <a:ext cx="3924271" cy="31132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4228" y="5297115"/>
            <a:ext cx="392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Simultaneous policy gradient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2880" y="5297115"/>
            <a:ext cx="392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Competitive policy gradient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294228" y="5925768"/>
            <a:ext cx="9612923" cy="58365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+mn-lt"/>
              </a:rPr>
              <a:t>Under </a:t>
            </a:r>
            <a:r>
              <a:rPr lang="en-US" sz="2800" dirty="0" err="1">
                <a:latin typeface="+mn-lt"/>
              </a:rPr>
              <a:t>CoPG</a:t>
            </a:r>
            <a:r>
              <a:rPr lang="en-US" sz="2800" dirty="0">
                <a:latin typeface="+mn-lt"/>
              </a:rPr>
              <a:t>, agents learn to defend!</a:t>
            </a:r>
          </a:p>
          <a:p>
            <a:pPr marL="0" indent="0">
              <a:buFont typeface="Arial" charset="0"/>
              <a:buNone/>
            </a:pPr>
            <a:br>
              <a:rPr lang="en-US" sz="2800" dirty="0">
                <a:latin typeface="+mn-lt"/>
              </a:rPr>
            </a:br>
            <a:r>
              <a:rPr lang="en-US" sz="2800" i="1" dirty="0">
                <a:latin typeface="+mn-lt"/>
              </a:rPr>
              <a:t> 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650759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Car Racing: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4228" y="1600202"/>
            <a:ext cx="9612923" cy="1381326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Continuous state space: Car racing</a:t>
            </a:r>
          </a:p>
          <a:p>
            <a:pPr marL="0" indent="0">
              <a:buNone/>
            </a:pPr>
            <a:br>
              <a:rPr lang="en-US" sz="2800" dirty="0">
                <a:latin typeface="+mn-lt"/>
              </a:rPr>
            </a:br>
            <a:r>
              <a:rPr lang="en-US" sz="2800" i="1" dirty="0">
                <a:latin typeface="+mn-lt"/>
              </a:rPr>
              <a:t> </a:t>
            </a:r>
            <a:br>
              <a:rPr lang="en-US" sz="2800" dirty="0">
                <a:latin typeface="+mn-lt"/>
              </a:rPr>
            </a:br>
            <a:r>
              <a:rPr lang="en-US" sz="2800" b="0" dirty="0">
                <a:latin typeface="+mn-lt"/>
              </a:rPr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6640" y="6352162"/>
            <a:ext cx="3476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Simultaneous policy gradient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18500" y="6352162"/>
            <a:ext cx="3496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Competitive policy gradient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499" y="2337118"/>
            <a:ext cx="3496646" cy="4015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40" y="2337118"/>
            <a:ext cx="3476317" cy="4015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917806" y="1694047"/>
                <a:ext cx="2950143" cy="3477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sz="2000" dirty="0"/>
                  <a:t>Instantaneous reward is</a:t>
                </a:r>
                <a:br>
                  <a:rPr lang="en-US" sz="2000" dirty="0"/>
                </a:br>
                <a:r>
                  <a:rPr lang="en-US" sz="2000" dirty="0"/>
                  <a:t>difference in progress:</a:t>
                </a:r>
                <a:br>
                  <a:rPr lang="en-US" sz="20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pPr/>
                <a:r>
                  <a:rPr lang="en-US" sz="2000" dirty="0"/>
                  <a:t>Collision with track:</a:t>
                </a:r>
                <a:br>
                  <a:rPr lang="en-US" sz="20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until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end</m:t>
                      </m:r>
                    </m:oMath>
                  </m:oMathPara>
                </a14:m>
                <a:endParaRPr lang="en-US" sz="2000" dirty="0"/>
              </a:p>
              <a:p>
                <a:endParaRPr lang="en-US" sz="2000" dirty="0"/>
              </a:p>
              <a:p>
                <a:pPr/>
                <a:r>
                  <a:rPr lang="en-US" sz="2000" dirty="0"/>
                  <a:t>Collision with other car</a:t>
                </a:r>
                <a:br>
                  <a:rPr lang="en-US" sz="20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=0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0.2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br>
                  <a:rPr lang="en-US" sz="2000" dirty="0"/>
                </a:br>
                <a:r>
                  <a:rPr lang="en-US" sz="2000" dirty="0"/>
                  <a:t>for rear car</a:t>
                </a:r>
                <a:br>
                  <a:rPr lang="en-US" sz="2000" dirty="0"/>
                </a:br>
                <a:endParaRPr lang="en-US" sz="2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7806" y="1694047"/>
                <a:ext cx="2950143" cy="3477875"/>
              </a:xfrm>
              <a:prstGeom prst="rect">
                <a:avLst/>
              </a:prstGeom>
              <a:blipFill>
                <a:blip r:embed="rId5"/>
                <a:stretch>
                  <a:fillRect l="-2273" t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70032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609600" y="2441050"/>
            <a:ext cx="10972800" cy="1143000"/>
          </a:xfrm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Application (III): GANs</a:t>
            </a:r>
            <a:br>
              <a:rPr lang="en-US" dirty="0">
                <a:latin typeface="+mj-lt"/>
              </a:rPr>
            </a:b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That’s a longer story… </a:t>
            </a:r>
          </a:p>
        </p:txBody>
      </p:sp>
    </p:spTree>
    <p:extLst>
      <p:ext uri="{BB962C8B-B14F-4D97-AF65-F5344CB8AC3E}">
        <p14:creationId xmlns:p14="http://schemas.microsoft.com/office/powerpoint/2010/main" val="11994971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Implicit competitive regularization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 bwMode="auto">
          <a:xfrm>
            <a:off x="1406769" y="2070780"/>
            <a:ext cx="9383151" cy="2126081"/>
          </a:xfr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ctr">
              <a:buNone/>
            </a:pPr>
            <a:r>
              <a:rPr lang="en-US" sz="2800" b="1" dirty="0"/>
              <a:t>Implicit competitive regularization in GANs</a:t>
            </a:r>
          </a:p>
          <a:p>
            <a:pPr marL="0" indent="0" algn="ctr">
              <a:buNone/>
            </a:pPr>
            <a:r>
              <a:rPr lang="en-US" sz="2800" dirty="0"/>
              <a:t>Florian </a:t>
            </a:r>
            <a:r>
              <a:rPr lang="en-US" sz="2800" dirty="0" err="1"/>
              <a:t>Schäfer</a:t>
            </a:r>
            <a:r>
              <a:rPr lang="en-US" sz="2800" dirty="0"/>
              <a:t>, </a:t>
            </a:r>
            <a:r>
              <a:rPr lang="en-US" sz="2800" dirty="0" err="1"/>
              <a:t>Hongkai</a:t>
            </a:r>
            <a:r>
              <a:rPr lang="en-US" sz="2800" dirty="0"/>
              <a:t> Zheng, and </a:t>
            </a:r>
            <a:r>
              <a:rPr lang="en-US" sz="2800" dirty="0" err="1"/>
              <a:t>Anandkumar</a:t>
            </a:r>
            <a:r>
              <a:rPr lang="en-US" sz="2800" dirty="0"/>
              <a:t>, Anima</a:t>
            </a:r>
          </a:p>
          <a:p>
            <a:pPr marL="0" indent="0" algn="ctr">
              <a:buNone/>
            </a:pPr>
            <a:r>
              <a:rPr lang="en-US" sz="2800" dirty="0"/>
              <a:t>ICML 2020</a:t>
            </a:r>
          </a:p>
          <a:p>
            <a:pPr marL="0" indent="0" algn="ctr">
              <a:buNone/>
            </a:pPr>
            <a:r>
              <a:rPr lang="en-US" sz="2800" dirty="0">
                <a:hlinkClick r:id="rId3"/>
              </a:rPr>
              <a:t>https://f-t-s.github.io/projects/icr/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091" y="4148088"/>
            <a:ext cx="1650840" cy="16744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859" y="4322470"/>
            <a:ext cx="1448567" cy="1325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320" y="4316152"/>
            <a:ext cx="1328928" cy="133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796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Why do GANs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961585"/>
          </a:xfrm>
        </p:spPr>
        <p:txBody>
          <a:bodyPr/>
          <a:lstStyle/>
          <a:p>
            <a:r>
              <a:rPr lang="en-US" sz="2800" dirty="0"/>
              <a:t>GANs generate images </a:t>
            </a:r>
            <a:br>
              <a:rPr lang="en-US" sz="2800" dirty="0"/>
            </a:br>
            <a:r>
              <a:rPr lang="en-US" sz="2800" dirty="0"/>
              <a:t>using adversarial training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Vastly superior image </a:t>
            </a:r>
            <a:br>
              <a:rPr lang="en-US" sz="2800" dirty="0"/>
            </a:br>
            <a:r>
              <a:rPr lang="en-US" sz="2800" dirty="0"/>
              <a:t>quality compared to VAE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Why do they work?</a:t>
            </a:r>
          </a:p>
        </p:txBody>
      </p:sp>
      <p:pic>
        <p:nvPicPr>
          <p:cNvPr id="1026" name="Picture 2" descr="https://thispersondoesnotexist.com/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209" y="1710081"/>
            <a:ext cx="3574491" cy="357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86151" y="5457568"/>
            <a:ext cx="3573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Produced by StyleGan2 on </a:t>
            </a:r>
            <a:r>
              <a:rPr lang="en-US" sz="1000" dirty="0">
                <a:hlinkClick r:id="rId4"/>
              </a:rPr>
              <a:t>https://thispersondoesnotexist.com/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281055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The minimax interpretation: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94228" y="1600201"/>
                <a:ext cx="9612923" cy="3836773"/>
              </a:xfrm>
            </p:spPr>
            <p:txBody>
              <a:bodyPr/>
              <a:lstStyle/>
              <a:p>
                <a:r>
                  <a:rPr lang="en-US" sz="2800" dirty="0">
                    <a:latin typeface="+mn-lt"/>
                  </a:rPr>
                  <a:t>Original formulation: </a:t>
                </a:r>
                <a:br>
                  <a:rPr lang="en-US" sz="2800" dirty="0">
                    <a:latin typeface="+mn-lt"/>
                  </a:rPr>
                </a:b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𝒢</m:t>
                        </m:r>
                      </m:lim>
                    </m:limLow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limLow>
                      <m:limLow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𝒟</m:t>
                        </m:r>
                      </m:lim>
                    </m:limLow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∼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data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log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𝒟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𝒩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log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1 −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𝒟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𝒢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US" sz="2800" dirty="0">
                  <a:latin typeface="+mn-lt"/>
                </a:endParaRPr>
              </a:p>
              <a:p>
                <a:pPr marL="0" indent="0">
                  <a:buNone/>
                </a:pPr>
                <a:endParaRPr lang="en-US" sz="2800" dirty="0">
                  <a:latin typeface="+mn-lt"/>
                </a:endParaRPr>
              </a:p>
              <a:p>
                <a:r>
                  <a:rPr lang="en-US" sz="2800" dirty="0">
                    <a:latin typeface="+mn-lt"/>
                  </a:rPr>
                  <a:t>Max over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sz="2800" dirty="0">
                    <a:latin typeface="+mn-lt"/>
                  </a:rPr>
                  <a:t> yields Jensen-Shannon divergence</a:t>
                </a:r>
                <a:br>
                  <a:rPr lang="en-US" sz="2800" dirty="0">
                    <a:latin typeface="+mn-lt"/>
                  </a:rPr>
                </a:b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𝒢</m:t>
                        </m:r>
                      </m:lim>
                    </m:limLow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JSD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𝒢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data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>
                  <a:latin typeface="+mn-lt"/>
                </a:endParaRPr>
              </a:p>
              <a:p>
                <a:r>
                  <a:rPr lang="en-US" sz="2800" dirty="0">
                    <a:latin typeface="+mn-lt"/>
                  </a:rPr>
                  <a:t>Common interpretation: GAN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800" dirty="0">
                    <a:latin typeface="+mn-lt"/>
                  </a:rPr>
                  <a:t> minimizes JSD</a:t>
                </a:r>
              </a:p>
              <a:p>
                <a:endParaRPr lang="en-US" sz="2800" dirty="0">
                  <a:latin typeface="+mn-lt"/>
                </a:endParaRPr>
              </a:p>
              <a:p>
                <a:r>
                  <a:rPr lang="en-US" sz="2800" dirty="0">
                    <a:latin typeface="+mn-lt"/>
                  </a:rPr>
                  <a:t>Other GAN variants minimize other metrics/</a:t>
                </a:r>
                <a:r>
                  <a:rPr lang="en-US" sz="2800" dirty="0" err="1">
                    <a:latin typeface="+mn-lt"/>
                  </a:rPr>
                  <a:t>divs.</a:t>
                </a:r>
                <a:endParaRPr lang="en-US" sz="2800" dirty="0">
                  <a:latin typeface="+mn-lt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94228" y="1600201"/>
                <a:ext cx="9612923" cy="3836773"/>
              </a:xfrm>
              <a:blipFill>
                <a:blip r:embed="rId3"/>
                <a:stretch>
                  <a:fillRect l="-1055" t="-1650" b="-188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3238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dirty="0">
                <a:latin typeface="+mj-lt"/>
              </a:rPr>
              <a:t>Simultaneous Gradient Descent (</a:t>
            </a:r>
            <a:r>
              <a:rPr lang="en-US" dirty="0" err="1">
                <a:latin typeface="+mj-lt"/>
              </a:rPr>
              <a:t>SimGD</a:t>
            </a:r>
            <a:r>
              <a:rPr lang="en-US" dirty="0">
                <a:latin typeface="+mj-lt"/>
              </a:rPr>
              <a:t>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1600200"/>
                <a:ext cx="8229600" cy="5424268"/>
              </a:xfrm>
            </p:spPr>
            <p:txBody>
              <a:bodyPr/>
              <a:lstStyle/>
              <a:p>
                <a:pPr marL="0" indent="0">
                  <a:buNone/>
                </a:pPr>
                <a:br>
                  <a:rPr lang="en-US" sz="2800" dirty="0">
                    <a:latin typeface="+mn-lt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𝜂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endParaRPr lang="en-US" sz="1800" dirty="0"/>
              </a:p>
              <a:p>
                <a:pPr lvl="0"/>
                <a:r>
                  <a:rPr lang="en-US" sz="2800" dirty="0">
                    <a:solidFill>
                      <a:srgbClr val="000000"/>
                    </a:solidFill>
                    <a:latin typeface="Helvetica neue"/>
                  </a:rPr>
                  <a:t>Competitive analogue of gradient descent? </a:t>
                </a:r>
              </a:p>
              <a:p>
                <a:pPr marL="0" indent="0">
                  <a:buNone/>
                </a:pPr>
                <a:endParaRPr lang="en-US"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1600200"/>
                <a:ext cx="8229600" cy="5424268"/>
              </a:xfrm>
              <a:blipFill>
                <a:blip r:embed="rId2"/>
                <a:stretch>
                  <a:fillRect l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266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The GAN-dilemma: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3836773"/>
          </a:xfrm>
        </p:spPr>
        <p:txBody>
          <a:bodyPr/>
          <a:lstStyle/>
          <a:p>
            <a:r>
              <a:rPr lang="en-US" sz="2800" dirty="0"/>
              <a:t>Minimax interpretation has fundamental problem</a:t>
            </a:r>
            <a:br>
              <a:rPr lang="en-US" sz="2800" dirty="0"/>
            </a:br>
            <a:endParaRPr lang="en-US" sz="2800" dirty="0"/>
          </a:p>
          <a:p>
            <a:pPr lvl="1"/>
            <a:r>
              <a:rPr lang="en-US" dirty="0"/>
              <a:t>Without regularity constraints, discriminator can (almost) always be perfect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Imposing constraints needs measure of similarity of images, which is hard to obtain.		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2866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Unconstrained discriminators: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213022"/>
          </a:xfrm>
        </p:spPr>
        <p:txBody>
          <a:bodyPr/>
          <a:lstStyle/>
          <a:p>
            <a:r>
              <a:rPr lang="en-US" sz="2800" dirty="0"/>
              <a:t>Unconstrained discriminators can (almost) always be perfect:</a:t>
            </a:r>
          </a:p>
          <a:p>
            <a:pPr marL="457200" lvl="1" indent="0">
              <a:buNone/>
            </a:pPr>
            <a:r>
              <a:rPr lang="en-US" dirty="0"/>
              <a:t>		</a:t>
            </a:r>
          </a:p>
          <a:p>
            <a:endParaRPr lang="en-US" sz="2800" dirty="0"/>
          </a:p>
        </p:txBody>
      </p:sp>
      <p:pic>
        <p:nvPicPr>
          <p:cNvPr id="4" name="Picture 2" descr="https://f-t-s.github.io/assets/gif/not_picking_out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71350"/>
            <a:ext cx="3451654" cy="230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f-t-s.github.io/assets/gif/picking_out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146" y="2771351"/>
            <a:ext cx="3451654" cy="230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1" y="5140412"/>
            <a:ext cx="3451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What the discriminator should do: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59146" y="5140410"/>
            <a:ext cx="3451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What it could do instead:</a:t>
            </a:r>
          </a:p>
        </p:txBody>
      </p:sp>
    </p:spTree>
    <p:extLst>
      <p:ext uri="{BB962C8B-B14F-4D97-AF65-F5344CB8AC3E}">
        <p14:creationId xmlns:p14="http://schemas.microsoft.com/office/powerpoint/2010/main" val="39247615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Adding constraints: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75255" y="1611352"/>
                <a:ext cx="9125415" cy="4228069"/>
              </a:xfrm>
            </p:spPr>
            <p:txBody>
              <a:bodyPr/>
              <a:lstStyle/>
              <a:p>
                <a:r>
                  <a:rPr lang="en-US" sz="2800" dirty="0"/>
                  <a:t>Idea: Regularize the discriminator.</a:t>
                </a:r>
              </a:p>
              <a:p>
                <a:endParaRPr lang="en-US" dirty="0"/>
              </a:p>
              <a:p>
                <a:r>
                  <a:rPr lang="en-US" sz="2800" dirty="0"/>
                  <a:t>Example : WGAN</a:t>
                </a:r>
                <a:br>
                  <a:rPr lang="en-US" sz="2800" dirty="0"/>
                </a:br>
                <a14:m>
                  <m:oMath xmlns:m="http://schemas.openxmlformats.org/officeDocument/2006/math">
                    <m:limLow>
                      <m:limLow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min</m:t>
                        </m:r>
                      </m:e>
                      <m:li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𝒢</m:t>
                        </m:r>
                      </m:lim>
                    </m:limLow>
                    <m:limLow>
                      <m:limLow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𝒟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: </m:t>
                        </m:r>
                        <m:r>
                          <m:rPr>
                            <m:lit/>
                          </m:rPr>
                          <a:rPr lang="en-US" sz="2800" i="1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en-US" sz="2800"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𝒟</m:t>
                        </m:r>
                        <m:r>
                          <m:rPr>
                            <m:lit/>
                          </m:rPr>
                          <a:rPr lang="en-US" sz="2800" i="1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≤1</m:t>
                        </m:r>
                      </m:lim>
                    </m:limLow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∼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data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𝒟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∼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𝒩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𝒟</m:t>
                        </m:r>
                        <m:d>
                          <m:d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𝒢</m:t>
                            </m:r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Constraint on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𝒟</m:t>
                    </m:r>
                  </m:oMath>
                </a14:m>
                <a:r>
                  <a:rPr lang="en-US" sz="2800" dirty="0"/>
                  <a:t> prevents </a:t>
                </a:r>
                <a:r>
                  <a:rPr lang="en-US" sz="2800" i="1" dirty="0"/>
                  <a:t>pointy</a:t>
                </a:r>
                <a:r>
                  <a:rPr lang="en-US" sz="2800" dirty="0"/>
                  <a:t> discriminators. 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But how to choose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||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lit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||</m:t>
                    </m:r>
                  </m:oMath>
                </a14:m>
                <a:r>
                  <a:rPr lang="en-US" sz="2800" dirty="0"/>
                  <a:t>? Requires similarity metric</a:t>
                </a:r>
              </a:p>
              <a:p>
                <a:endParaRPr lang="en-US" dirty="0"/>
              </a:p>
              <a:p>
                <a:pPr marL="457200" lvl="1" indent="0">
                  <a:buNone/>
                </a:pPr>
                <a:r>
                  <a:rPr lang="en-US" dirty="0"/>
                  <a:t>		</a:t>
                </a:r>
              </a:p>
              <a:p>
                <a:endParaRPr lang="en-US" sz="2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75255" y="1611352"/>
                <a:ext cx="9125415" cy="4228069"/>
              </a:xfrm>
              <a:blipFill>
                <a:blip r:embed="rId3"/>
                <a:stretch>
                  <a:fillRect l="-1113" t="-1497" b="-5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s://f-t-s.github.io/assets/gif/not_picking_out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255" y="274638"/>
            <a:ext cx="1841157" cy="122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f-t-s.github.io/assets/gif/picking_out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044" y="274638"/>
            <a:ext cx="1841157" cy="122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03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1865870" y="274638"/>
            <a:ext cx="8464379" cy="1143000"/>
          </a:xfr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Implicit competitive 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000054" y="1600201"/>
                <a:ext cx="8229600" cy="1843391"/>
              </a:xfrm>
            </p:spPr>
            <p:txBody>
              <a:bodyPr/>
              <a:lstStyle/>
              <a:p>
                <a:r>
                  <a:rPr lang="en-US" sz="2800" dirty="0" err="1">
                    <a:latin typeface="+mn-lt"/>
                  </a:rPr>
                  <a:t>SimGD</a:t>
                </a:r>
                <a:r>
                  <a:rPr lang="en-US" sz="2800" dirty="0">
                    <a:latin typeface="+mn-lt"/>
                  </a:rPr>
                  <a:t> has stable points, unstable for GD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e>
                        <m:li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lim>
                      </m:limLow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limLow>
                        <m:limLow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li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lim>
                      </m:limLow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+10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+mn-lt"/>
                </a:endParaRPr>
              </a:p>
              <a:p>
                <a:r>
                  <a:rPr lang="en-US" sz="2800" dirty="0">
                    <a:latin typeface="+mn-lt"/>
                  </a:rPr>
                  <a:t>Optimal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sz="2800" dirty="0">
                    <a:latin typeface="+mn-lt"/>
                  </a:rPr>
                  <a:t> but in </a:t>
                </a:r>
                <a:r>
                  <a:rPr lang="en-US" sz="2800" dirty="0" err="1">
                    <a:latin typeface="+mn-lt"/>
                  </a:rPr>
                  <a:t>SimGD</a:t>
                </a:r>
                <a:r>
                  <a:rPr lang="en-US" sz="2800" dirty="0">
                    <a:latin typeface="+mn-lt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→(0,0)</m:t>
                    </m:r>
                  </m:oMath>
                </a14:m>
                <a:endParaRPr lang="en-US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00054" y="1600201"/>
                <a:ext cx="8229600" cy="1843391"/>
              </a:xfrm>
              <a:blipFill>
                <a:blip r:embed="rId3"/>
                <a:stretch>
                  <a:fillRect l="-1333" t="-3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s://f-t-s.github.io/assets/gif/combined_stable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616" y="3443592"/>
            <a:ext cx="6131205" cy="232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195209" y="3827834"/>
                <a:ext cx="20284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=0.09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209" y="3827834"/>
                <a:ext cx="2028406" cy="400110"/>
              </a:xfrm>
              <a:prstGeom prst="rect">
                <a:avLst/>
              </a:prstGeom>
              <a:blipFill>
                <a:blip r:embed="rId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195209" y="4581410"/>
                <a:ext cx="2028406" cy="424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=0.01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209" y="4581410"/>
                <a:ext cx="2028406" cy="424283"/>
              </a:xfrm>
              <a:prstGeom prst="rect">
                <a:avLst/>
              </a:prstGeom>
              <a:blipFill>
                <a:blip r:embed="rId6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22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1865870" y="274638"/>
            <a:ext cx="8464379" cy="1143000"/>
          </a:xfr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Implicit competitive regularization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054" y="1600201"/>
            <a:ext cx="8229600" cy="1843391"/>
          </a:xfrm>
        </p:spPr>
        <p:txBody>
          <a:bodyPr/>
          <a:lstStyle/>
          <a:p>
            <a:r>
              <a:rPr lang="en-US" sz="2800" dirty="0">
                <a:latin typeface="+mn-lt"/>
              </a:rPr>
              <a:t>Commonly seen as flaw of </a:t>
            </a:r>
            <a:r>
              <a:rPr lang="en-US" sz="2800" dirty="0" err="1">
                <a:latin typeface="+mn-lt"/>
              </a:rPr>
              <a:t>SimGD</a:t>
            </a:r>
            <a:endParaRPr lang="en-US" sz="2800" dirty="0">
              <a:latin typeface="+mn-lt"/>
            </a:endParaRPr>
          </a:p>
          <a:p>
            <a:r>
              <a:rPr lang="en-US" sz="2800" dirty="0">
                <a:latin typeface="+mn-lt"/>
              </a:rPr>
              <a:t>Simultaneous updates introduces regularization: ICR</a:t>
            </a:r>
          </a:p>
        </p:txBody>
      </p:sp>
      <p:pic>
        <p:nvPicPr>
          <p:cNvPr id="1026" name="Picture 2" descr="https://f-t-s.github.io/assets/gif/combined_stable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616" y="3443592"/>
            <a:ext cx="6131205" cy="232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195209" y="3827834"/>
                <a:ext cx="20284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=0.09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209" y="3827834"/>
                <a:ext cx="2028406" cy="400110"/>
              </a:xfrm>
              <a:prstGeom prst="rect">
                <a:avLst/>
              </a:prstGeom>
              <a:blipFill>
                <a:blip r:embed="rId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195209" y="4581410"/>
                <a:ext cx="2028406" cy="424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=0.01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209" y="4581410"/>
                <a:ext cx="2028406" cy="424283"/>
              </a:xfrm>
              <a:prstGeom prst="rect">
                <a:avLst/>
              </a:prstGeom>
              <a:blipFill>
                <a:blip r:embed="rId6"/>
                <a:stretch>
                  <a:fillRect b="-5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81006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1865870" y="274638"/>
            <a:ext cx="8464379" cy="1143000"/>
          </a:xfr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ICR in the wild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3749" y="2091424"/>
            <a:ext cx="5493425" cy="3959127"/>
          </a:xfrm>
        </p:spPr>
        <p:txBody>
          <a:bodyPr/>
          <a:lstStyle/>
          <a:p>
            <a:r>
              <a:rPr lang="en-US" sz="2800" dirty="0"/>
              <a:t>Train GAN on MNIST </a:t>
            </a:r>
            <a:br>
              <a:rPr lang="en-US" sz="2800" dirty="0"/>
            </a:br>
            <a:r>
              <a:rPr lang="en-US" sz="2800" dirty="0"/>
              <a:t>to </a:t>
            </a:r>
            <a:r>
              <a:rPr lang="en-US" sz="2800" i="1" dirty="0"/>
              <a:t>good</a:t>
            </a:r>
            <a:r>
              <a:rPr lang="en-US" sz="2800" dirty="0"/>
              <a:t> checkpoint</a:t>
            </a:r>
          </a:p>
          <a:p>
            <a:endParaRPr lang="en-US" sz="2800" dirty="0"/>
          </a:p>
          <a:p>
            <a:r>
              <a:rPr lang="en-US" sz="2800" dirty="0"/>
              <a:t>Continue training with either </a:t>
            </a:r>
            <a:r>
              <a:rPr lang="en-US" sz="2800" dirty="0" err="1"/>
              <a:t>SimGD</a:t>
            </a:r>
            <a:r>
              <a:rPr lang="en-US" sz="2800" dirty="0"/>
              <a:t> or GD</a:t>
            </a:r>
          </a:p>
          <a:p>
            <a:endParaRPr lang="en-US" sz="2800" dirty="0"/>
          </a:p>
        </p:txBody>
      </p:sp>
      <p:pic>
        <p:nvPicPr>
          <p:cNvPr id="2050" name="Picture 2" descr="https://f-t-s.github.io/assets/img/loss_compare_resiz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185" y="1449436"/>
            <a:ext cx="5255056" cy="395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5840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589" y="2616138"/>
            <a:ext cx="4744903" cy="3132879"/>
          </a:xfrm>
          <a:prstGeom prst="rect">
            <a:avLst/>
          </a:prstGeom>
        </p:spPr>
      </p:pic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Hypothesis on NN behavior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054" y="1600202"/>
            <a:ext cx="8229600" cy="2857499"/>
          </a:xfrm>
        </p:spPr>
        <p:txBody>
          <a:bodyPr/>
          <a:lstStyle/>
          <a:p>
            <a:r>
              <a:rPr lang="en-US" sz="2800" dirty="0"/>
              <a:t>Hypothesis: </a:t>
            </a:r>
            <a:r>
              <a:rPr lang="en-US" sz="2800" dirty="0">
                <a:latin typeface="+mj-lt"/>
              </a:rPr>
              <a:t>Visually obvious mistakes are identified </a:t>
            </a:r>
            <a:r>
              <a:rPr lang="en-US" sz="2800" u="sng" dirty="0">
                <a:latin typeface="+mj-lt"/>
              </a:rPr>
              <a:t>more quickly </a:t>
            </a:r>
            <a:r>
              <a:rPr lang="en-US" sz="2800" dirty="0">
                <a:latin typeface="+mj-lt"/>
              </a:rPr>
              <a:t>by the discriminator</a:t>
            </a:r>
          </a:p>
          <a:p>
            <a:endParaRPr lang="en-US" sz="2800" dirty="0"/>
          </a:p>
          <a:p>
            <a:r>
              <a:rPr lang="en-US" sz="2800" dirty="0"/>
              <a:t>Evidence </a:t>
            </a:r>
            <a:br>
              <a:rPr lang="en-US" sz="2800" dirty="0"/>
            </a:br>
            <a:r>
              <a:rPr lang="en-US" sz="2800" dirty="0"/>
              <a:t>on CIFAR 10:</a:t>
            </a:r>
          </a:p>
        </p:txBody>
      </p:sp>
    </p:spTree>
    <p:extLst>
      <p:ext uri="{BB962C8B-B14F-4D97-AF65-F5344CB8AC3E}">
        <p14:creationId xmlns:p14="http://schemas.microsoft.com/office/powerpoint/2010/main" val="356048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n-lt"/>
              </a:rPr>
              <a:t>Thesis: </a:t>
            </a:r>
            <a:r>
              <a:rPr lang="en-US" dirty="0">
                <a:latin typeface="+mj-lt"/>
              </a:rPr>
              <a:t>ICR enables GANs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054" y="1600201"/>
            <a:ext cx="8229600" cy="4228069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ICR selects critical points where the discriminator learns only </a:t>
            </a:r>
            <a:r>
              <a:rPr lang="en-US" sz="2800" u="sng" dirty="0">
                <a:latin typeface="+mj-lt"/>
              </a:rPr>
              <a:t>slowly</a:t>
            </a:r>
          </a:p>
          <a:p>
            <a:pPr marL="0" indent="0">
              <a:buNone/>
            </a:pP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These correspond to realistic images </a:t>
            </a:r>
          </a:p>
          <a:p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Thus, ICR allows GANs to use inductive biases of NN for generative modeling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/>
              <a:t>		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608919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Strengthening ICR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3551830"/>
          </a:xfrm>
        </p:spPr>
        <p:txBody>
          <a:bodyPr/>
          <a:lstStyle/>
          <a:p>
            <a:r>
              <a:rPr lang="en-US" sz="2800" dirty="0"/>
              <a:t>GANs suffer from training instabilities </a:t>
            </a:r>
          </a:p>
          <a:p>
            <a:endParaRPr lang="en-US" sz="2800" dirty="0"/>
          </a:p>
          <a:p>
            <a:r>
              <a:rPr lang="en-US" sz="2800" dirty="0"/>
              <a:t>Could stronger ICR stabilize training?</a:t>
            </a:r>
          </a:p>
          <a:p>
            <a:endParaRPr lang="en-US" sz="2800" dirty="0"/>
          </a:p>
          <a:p>
            <a:r>
              <a:rPr lang="en-US" sz="2800" dirty="0"/>
              <a:t>In CGD, agents always account for each other</a:t>
            </a:r>
          </a:p>
          <a:p>
            <a:endParaRPr lang="en-US" sz="2800" dirty="0"/>
          </a:p>
          <a:p>
            <a:r>
              <a:rPr lang="en-US" sz="2800" dirty="0"/>
              <a:t>Strengthens stabilization by ICR</a:t>
            </a:r>
          </a:p>
        </p:txBody>
      </p:sp>
    </p:spTree>
    <p:extLst>
      <p:ext uri="{BB962C8B-B14F-4D97-AF65-F5344CB8AC3E}">
        <p14:creationId xmlns:p14="http://schemas.microsoft.com/office/powerpoint/2010/main" val="34925576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CGD for stronger ICR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2614" y="1600200"/>
            <a:ext cx="8229600" cy="4090916"/>
          </a:xfrm>
        </p:spPr>
        <p:txBody>
          <a:bodyPr/>
          <a:lstStyle/>
          <a:p>
            <a:r>
              <a:rPr lang="en-US" sz="2800" dirty="0"/>
              <a:t>Experiments on CIFAR10:</a:t>
            </a:r>
          </a:p>
          <a:p>
            <a:r>
              <a:rPr lang="en-US" sz="2800" dirty="0"/>
              <a:t>Use WGAN-GP model, remove gradient penalty, train with (adaptive) CGD.</a:t>
            </a:r>
            <a:r>
              <a:rPr lang="en-US" dirty="0"/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001" y="3203314"/>
            <a:ext cx="3623350" cy="2565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117" y="3203314"/>
            <a:ext cx="3744155" cy="25607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75914" y="6044418"/>
            <a:ext cx="7240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Check out </a:t>
            </a:r>
            <a:r>
              <a:rPr lang="en-US" sz="2000" dirty="0" err="1"/>
              <a:t>pytorch</a:t>
            </a:r>
            <a:r>
              <a:rPr lang="en-US" sz="2000" dirty="0"/>
              <a:t> package written by </a:t>
            </a:r>
            <a:r>
              <a:rPr lang="en-US" sz="2000" dirty="0" err="1"/>
              <a:t>Hongkai</a:t>
            </a:r>
            <a:r>
              <a:rPr lang="en-US" sz="2000" dirty="0"/>
              <a:t> under </a:t>
            </a:r>
            <a:br>
              <a:rPr lang="en-US" sz="2000" dirty="0"/>
            </a:br>
            <a:r>
              <a:rPr lang="en-US" sz="2000" dirty="0">
                <a:hlinkClick r:id="rId5"/>
              </a:rPr>
              <a:t>https://pypi.org/project/CGDs/0.0.1/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3977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dirty="0">
                <a:latin typeface="+mj-lt"/>
              </a:rPr>
              <a:t>Simultaneous 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1600200"/>
                <a:ext cx="8229600" cy="4683369"/>
              </a:xfrm>
            </p:spPr>
            <p:txBody>
              <a:bodyPr/>
              <a:lstStyle/>
              <a:p>
                <a:r>
                  <a:rPr lang="en-US" sz="2800" dirty="0">
                    <a:latin typeface="+mn-lt"/>
                  </a:rPr>
                  <a:t>Problem: It fails even on simple problems:</a:t>
                </a:r>
                <a:br>
                  <a:rPr lang="en-US" sz="2800" dirty="0">
                    <a:latin typeface="+mn-lt"/>
                  </a:rPr>
                </a:br>
                <a:br>
                  <a:rPr lang="en-US" sz="2800" dirty="0">
                    <a:latin typeface="+mn-lt"/>
                  </a:rPr>
                </a:b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>
                  <a:latin typeface="+mn-lt"/>
                </a:endParaRPr>
              </a:p>
              <a:p>
                <a:endParaRPr lang="en-US" sz="2800" dirty="0">
                  <a:latin typeface="+mn-lt"/>
                </a:endParaRPr>
              </a:p>
              <a:p>
                <a:r>
                  <a:rPr lang="en-US" sz="2800" dirty="0">
                    <a:latin typeface="+mn-lt"/>
                  </a:rPr>
                  <a:t>Instead of converging to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0,0</m:t>
                        </m:r>
                      </m:e>
                    </m:d>
                  </m:oMath>
                </a14:m>
                <a:r>
                  <a:rPr lang="en-US" sz="2800" dirty="0">
                    <a:latin typeface="+mn-lt"/>
                  </a:rPr>
                  <a:t>, the</a:t>
                </a:r>
                <a:br>
                  <a:rPr lang="en-US" sz="2800" dirty="0">
                    <a:latin typeface="+mn-lt"/>
                  </a:rPr>
                </a:br>
                <a:r>
                  <a:rPr lang="en-US" sz="2800" dirty="0">
                    <a:latin typeface="+mn-lt"/>
                  </a:rPr>
                  <a:t>two players oscillate.</a:t>
                </a:r>
              </a:p>
              <a:p>
                <a:endParaRPr lang="en-US" sz="2800" dirty="0">
                  <a:latin typeface="+mn-lt"/>
                </a:endParaRPr>
              </a:p>
              <a:p>
                <a:r>
                  <a:rPr lang="en-US" sz="2800" dirty="0">
                    <a:latin typeface="+mn-lt"/>
                  </a:rPr>
                  <a:t>Analogue of </a:t>
                </a:r>
                <a:r>
                  <a:rPr lang="en-US" sz="2800" i="1" dirty="0">
                    <a:latin typeface="+mn-lt"/>
                  </a:rPr>
                  <a:t>“Rock! Paper! </a:t>
                </a:r>
                <a:br>
                  <a:rPr lang="en-US" sz="2800" i="1" dirty="0">
                    <a:latin typeface="+mn-lt"/>
                  </a:rPr>
                </a:br>
                <a:r>
                  <a:rPr lang="en-US" sz="2800" i="1" dirty="0">
                    <a:latin typeface="+mn-lt"/>
                  </a:rPr>
                  <a:t>Scissor! Rock! Paper! …”</a:t>
                </a:r>
                <a:r>
                  <a:rPr lang="en-US" sz="2800" dirty="0">
                    <a:latin typeface="+mn-lt"/>
                  </a:rPr>
                  <a:t>.</a:t>
                </a:r>
              </a:p>
              <a:p>
                <a:endParaRPr lang="en-US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1600200"/>
                <a:ext cx="8229600" cy="4683369"/>
              </a:xfrm>
              <a:blipFill>
                <a:blip r:embed="rId2"/>
                <a:stretch>
                  <a:fillRect l="-1333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s://f-t-s.github.io/assets/img/oscillationSimG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241" y="3073340"/>
            <a:ext cx="3634662" cy="242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55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Conclusion (ICR)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162926"/>
          </a:xfrm>
        </p:spPr>
        <p:txBody>
          <a:bodyPr/>
          <a:lstStyle/>
          <a:p>
            <a:r>
              <a:rPr lang="en-US" sz="2800" dirty="0"/>
              <a:t>GAN-dilemma foils past explanations of GANs</a:t>
            </a:r>
          </a:p>
          <a:p>
            <a:endParaRPr lang="en-US" sz="2800" dirty="0"/>
          </a:p>
          <a:p>
            <a:r>
              <a:rPr lang="en-US" sz="2800" dirty="0"/>
              <a:t>ICR explains GAN performance based on </a:t>
            </a:r>
            <a:r>
              <a:rPr lang="en-US" sz="2800" i="1" dirty="0"/>
              <a:t>dynamics </a:t>
            </a:r>
            <a:r>
              <a:rPr lang="en-US" sz="2800" dirty="0"/>
              <a:t>of </a:t>
            </a:r>
            <a:r>
              <a:rPr lang="en-US" sz="2800" i="1" dirty="0"/>
              <a:t>simultaneous</a:t>
            </a:r>
            <a:r>
              <a:rPr lang="en-US" sz="2800" dirty="0"/>
              <a:t> training</a:t>
            </a:r>
          </a:p>
          <a:p>
            <a:endParaRPr lang="en-US" sz="2800" dirty="0"/>
          </a:p>
          <a:p>
            <a:r>
              <a:rPr lang="en-US" sz="2800" dirty="0"/>
              <a:t>Motivates to use CGD for stronger ICR </a:t>
            </a:r>
          </a:p>
          <a:p>
            <a:endParaRPr lang="en-US" sz="2800" dirty="0"/>
          </a:p>
          <a:p>
            <a:r>
              <a:rPr lang="en-US" sz="2800" dirty="0"/>
              <a:t>Improved IS and FID using CGD on CIFAR 10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22122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Overall Conclusion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09546"/>
            <a:ext cx="8229600" cy="4980562"/>
          </a:xfrm>
        </p:spPr>
        <p:txBody>
          <a:bodyPr/>
          <a:lstStyle/>
          <a:p>
            <a:r>
              <a:rPr lang="en-US" sz="2800" dirty="0"/>
              <a:t>Use local Nash equilibrium as update rule for competitive optimization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Interaction-awareness improves convergence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Impact on a wide range of applications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Implicit competitive regularization in GANs the use of CGD which improves training stability</a:t>
            </a:r>
          </a:p>
        </p:txBody>
      </p:sp>
    </p:spTree>
    <p:extLst>
      <p:ext uri="{BB962C8B-B14F-4D97-AF65-F5344CB8AC3E}">
        <p14:creationId xmlns:p14="http://schemas.microsoft.com/office/powerpoint/2010/main" val="644355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dirty="0">
                <a:latin typeface="+mj-lt"/>
              </a:rPr>
              <a:t>Simultaneous 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1612" y="1417638"/>
            <a:ext cx="10010931" cy="4291885"/>
          </a:xfrm>
        </p:spPr>
        <p:txBody>
          <a:bodyPr/>
          <a:lstStyle/>
          <a:p>
            <a:r>
              <a:rPr lang="en-US" sz="2800" dirty="0"/>
              <a:t>Possible reason of instability in GAN training.</a:t>
            </a:r>
          </a:p>
          <a:p>
            <a:endParaRPr lang="en-US" sz="2800" dirty="0"/>
          </a:p>
          <a:p>
            <a:r>
              <a:rPr lang="en-US" sz="2800" dirty="0"/>
              <a:t>Lots of modifications proposed in the literature</a:t>
            </a:r>
          </a:p>
          <a:p>
            <a:pPr lvl="1"/>
            <a:r>
              <a:rPr lang="en-US" sz="1400" i="1" dirty="0"/>
              <a:t>fictitious play </a:t>
            </a:r>
            <a:r>
              <a:rPr lang="en-US" sz="1400" dirty="0"/>
              <a:t>(Brown, 1951)</a:t>
            </a:r>
          </a:p>
          <a:p>
            <a:pPr lvl="1"/>
            <a:r>
              <a:rPr lang="en-US" sz="1400" i="1" dirty="0"/>
              <a:t>predictive updates </a:t>
            </a:r>
            <a:r>
              <a:rPr lang="en-US" sz="1400" dirty="0"/>
              <a:t>(Yadav et al., 2017)</a:t>
            </a:r>
          </a:p>
          <a:p>
            <a:pPr lvl="1"/>
            <a:r>
              <a:rPr lang="en-US" sz="1400" i="1" dirty="0"/>
              <a:t>follow the regularized leader </a:t>
            </a:r>
            <a:r>
              <a:rPr lang="en-US" sz="1400" dirty="0"/>
              <a:t>(</a:t>
            </a:r>
            <a:r>
              <a:rPr lang="en-US" sz="1400" dirty="0" err="1"/>
              <a:t>Shalev-Shwartz</a:t>
            </a:r>
            <a:r>
              <a:rPr lang="en-US" sz="1400" dirty="0"/>
              <a:t> and Singer, 2007; </a:t>
            </a:r>
            <a:r>
              <a:rPr lang="en-US" sz="1400" dirty="0" err="1"/>
              <a:t>Grnarova</a:t>
            </a:r>
            <a:r>
              <a:rPr lang="en-US" sz="1400" dirty="0"/>
              <a:t> et al., 2017)</a:t>
            </a:r>
          </a:p>
          <a:p>
            <a:pPr lvl="1"/>
            <a:r>
              <a:rPr lang="en-US" sz="1400" i="1" dirty="0"/>
              <a:t>opponent learning awareness </a:t>
            </a:r>
            <a:r>
              <a:rPr lang="en-US" sz="1400" dirty="0"/>
              <a:t>(</a:t>
            </a:r>
            <a:r>
              <a:rPr lang="en-US" sz="1400" dirty="0" err="1"/>
              <a:t>Foerster</a:t>
            </a:r>
            <a:r>
              <a:rPr lang="en-US" sz="1400" dirty="0"/>
              <a:t> et al., 2018)</a:t>
            </a:r>
          </a:p>
          <a:p>
            <a:pPr lvl="1"/>
            <a:r>
              <a:rPr lang="en-US" sz="1400" i="1" dirty="0"/>
              <a:t>optimism</a:t>
            </a:r>
            <a:r>
              <a:rPr lang="en-US" sz="1400" dirty="0"/>
              <a:t> (</a:t>
            </a:r>
            <a:r>
              <a:rPr lang="en-US" sz="1400" dirty="0" err="1"/>
              <a:t>Rakhlin</a:t>
            </a:r>
            <a:r>
              <a:rPr lang="en-US" sz="1400" dirty="0"/>
              <a:t> and </a:t>
            </a:r>
            <a:r>
              <a:rPr lang="en-US" sz="1400" dirty="0" err="1"/>
              <a:t>Sridharan</a:t>
            </a:r>
            <a:r>
              <a:rPr lang="en-US" sz="1400" dirty="0"/>
              <a:t>, 2013; </a:t>
            </a:r>
            <a:r>
              <a:rPr lang="en-US" sz="1400" dirty="0" err="1"/>
              <a:t>Daskalakis</a:t>
            </a:r>
            <a:r>
              <a:rPr lang="en-US" sz="1400" dirty="0"/>
              <a:t> et al., 2017; </a:t>
            </a:r>
            <a:r>
              <a:rPr lang="en-US" sz="1400" dirty="0" err="1"/>
              <a:t>Mertikopoulos</a:t>
            </a:r>
            <a:r>
              <a:rPr lang="en-US" sz="1400" dirty="0"/>
              <a:t> et al., 2019), </a:t>
            </a:r>
            <a:r>
              <a:rPr lang="en-US" sz="1400" dirty="0" err="1"/>
              <a:t>cf</a:t>
            </a:r>
            <a:r>
              <a:rPr lang="en-US" sz="1400" dirty="0"/>
              <a:t> also (</a:t>
            </a:r>
            <a:r>
              <a:rPr lang="en-US" sz="1400" dirty="0" err="1"/>
              <a:t>Korpelevich</a:t>
            </a:r>
            <a:r>
              <a:rPr lang="en-US" sz="1400" dirty="0"/>
              <a:t>, 1977)</a:t>
            </a:r>
          </a:p>
          <a:p>
            <a:pPr lvl="1"/>
            <a:r>
              <a:rPr lang="en-US" sz="1400" i="1" dirty="0"/>
              <a:t>Consensus optimization </a:t>
            </a:r>
            <a:r>
              <a:rPr lang="en-US" sz="1400" dirty="0"/>
              <a:t>(</a:t>
            </a:r>
            <a:r>
              <a:rPr lang="en-US" sz="1400" dirty="0" err="1"/>
              <a:t>Mescheder</a:t>
            </a:r>
            <a:r>
              <a:rPr lang="en-US" sz="1400" dirty="0"/>
              <a:t> et al., 2017)</a:t>
            </a:r>
          </a:p>
          <a:p>
            <a:pPr lvl="1"/>
            <a:r>
              <a:rPr lang="en-US" sz="1400" i="1" dirty="0" err="1"/>
              <a:t>Symplectic</a:t>
            </a:r>
            <a:r>
              <a:rPr lang="en-US" sz="1400" i="1" dirty="0"/>
              <a:t> Gradient Adjustment </a:t>
            </a:r>
            <a:r>
              <a:rPr lang="en-US" sz="1400" dirty="0"/>
              <a:t>(</a:t>
            </a:r>
            <a:r>
              <a:rPr lang="en-US" sz="1400" dirty="0" err="1"/>
              <a:t>Balduzzi</a:t>
            </a:r>
            <a:r>
              <a:rPr lang="en-US" sz="1400" dirty="0"/>
              <a:t> et al., 2018; Letcher et al., 2019)</a:t>
            </a:r>
          </a:p>
          <a:p>
            <a:pPr lvl="1"/>
            <a:r>
              <a:rPr lang="en-US" sz="1400" i="1" dirty="0"/>
              <a:t>…</a:t>
            </a:r>
          </a:p>
          <a:p>
            <a:pPr lvl="0"/>
            <a:r>
              <a:rPr lang="en-US" sz="2800" dirty="0">
                <a:solidFill>
                  <a:srgbClr val="FF0000"/>
                </a:solidFill>
              </a:rPr>
              <a:t>What is principled generalization of GD to multiple players?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82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dirty="0">
                <a:latin typeface="+mj-lt"/>
              </a:rPr>
              <a:t>Competitive Gradient Descent 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 bwMode="auto">
          <a:xfrm>
            <a:off x="2358683" y="2070780"/>
            <a:ext cx="7530905" cy="1718117"/>
          </a:xfr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3600" b="1" dirty="0">
                <a:latin typeface="+mn-lt"/>
              </a:rPr>
              <a:t>Competitive Gradient Descent</a:t>
            </a:r>
          </a:p>
          <a:p>
            <a:pPr marL="0" indent="0" algn="ctr">
              <a:buNone/>
            </a:pPr>
            <a:r>
              <a:rPr lang="en-US" sz="3600" dirty="0">
                <a:latin typeface="+mn-lt"/>
              </a:rPr>
              <a:t>Florian </a:t>
            </a:r>
            <a:r>
              <a:rPr lang="en-US" sz="3600" dirty="0" err="1">
                <a:latin typeface="+mn-lt"/>
              </a:rPr>
              <a:t>Schäfer</a:t>
            </a:r>
            <a:r>
              <a:rPr lang="en-US" sz="3600" dirty="0">
                <a:latin typeface="+mn-lt"/>
              </a:rPr>
              <a:t> and Anima </a:t>
            </a:r>
            <a:r>
              <a:rPr lang="en-US" sz="3600" dirty="0" err="1">
                <a:latin typeface="+mn-lt"/>
              </a:rPr>
              <a:t>Anandkumar</a:t>
            </a:r>
            <a:endParaRPr lang="en-US" sz="3600" dirty="0">
              <a:latin typeface="+mn-lt"/>
            </a:endParaRPr>
          </a:p>
          <a:p>
            <a:pPr marL="0" indent="0" algn="ctr">
              <a:buNone/>
            </a:pPr>
            <a:r>
              <a:rPr lang="en-US" sz="3600" dirty="0" err="1">
                <a:latin typeface="+mn-lt"/>
              </a:rPr>
              <a:t>NeurIPS</a:t>
            </a:r>
            <a:r>
              <a:rPr lang="en-US" sz="3600" dirty="0">
                <a:latin typeface="+mn-lt"/>
              </a:rPr>
              <a:t> 2019</a:t>
            </a:r>
          </a:p>
          <a:p>
            <a:pPr marL="0" indent="0" algn="ctr">
              <a:buNone/>
            </a:pPr>
            <a:r>
              <a:rPr lang="en-US" sz="3600" dirty="0">
                <a:latin typeface="+mn-lt"/>
                <a:hlinkClick r:id="rId2"/>
              </a:rPr>
              <a:t>https://f-t-s.github.io/projects/cgd/</a:t>
            </a:r>
            <a:endParaRPr lang="en-US" sz="3600" i="1" dirty="0">
              <a:latin typeface="+mn-lt"/>
            </a:endParaRP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48" y="3669786"/>
            <a:ext cx="1650840" cy="16744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16" y="3844169"/>
            <a:ext cx="1448567" cy="132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16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>
                <a:latin typeface="+mj-lt"/>
              </a:rPr>
              <a:t>Revisiting 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70044" y="1600201"/>
                <a:ext cx="10058400" cy="4525963"/>
              </a:xfrm>
            </p:spPr>
            <p:txBody>
              <a:bodyPr/>
              <a:lstStyle/>
              <a:p>
                <a:r>
                  <a:rPr lang="en-US" sz="2800" dirty="0">
                    <a:latin typeface="+mn-lt"/>
                  </a:rPr>
                  <a:t>The gradient descent update is given as</a:t>
                </a:r>
                <a:br>
                  <a:rPr lang="en-US" sz="2800" dirty="0">
                    <a:latin typeface="+mn-lt"/>
                  </a:rPr>
                </a:br>
                <a:br>
                  <a:rPr lang="en-US" sz="2800" dirty="0">
                    <a:latin typeface="+mn-lt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argmin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</m:den>
                        </m:f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    </m:t>
                    </m:r>
                  </m:oMath>
                </a14:m>
                <a:br>
                  <a:rPr lang="en-US" sz="2800" dirty="0">
                    <a:latin typeface="+mn-lt"/>
                  </a:rPr>
                </a:br>
                <a:endParaRPr lang="en-US" sz="2800" dirty="0">
                  <a:latin typeface="+mn-lt"/>
                </a:endParaRPr>
              </a:p>
              <a:p>
                <a:endParaRPr lang="en-US" sz="2800" dirty="0">
                  <a:latin typeface="+mn-lt"/>
                </a:endParaRPr>
              </a:p>
            </p:txBody>
          </p:sp>
        </mc:Choice>
        <mc:Fallback xmlns="">
          <p:sp>
            <p:nvSpPr>
              <p:cNvPr id="11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0044" y="1600201"/>
                <a:ext cx="10058400" cy="4525963"/>
              </a:xfrm>
              <a:blipFill>
                <a:blip r:embed="rId2"/>
                <a:stretch>
                  <a:fillRect l="-1091" t="-1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20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theme/theme1.xml><?xml version="1.0" encoding="utf-8"?>
<a:theme xmlns:a="http://schemas.openxmlformats.org/drawingml/2006/main" name="Caltech THEME 01">
  <a:themeElements>
    <a:clrScheme name="Custom 1">
      <a:dk1>
        <a:srgbClr val="000000"/>
      </a:dk1>
      <a:lt1>
        <a:srgbClr val="FFFFFF"/>
      </a:lt1>
      <a:dk2>
        <a:srgbClr val="76777B"/>
      </a:dk2>
      <a:lt2>
        <a:srgbClr val="EEECE1"/>
      </a:lt2>
      <a:accent1>
        <a:srgbClr val="FF6E1E"/>
      </a:accent1>
      <a:accent2>
        <a:srgbClr val="C8C8C8"/>
      </a:accent2>
      <a:accent3>
        <a:srgbClr val="AAA99F"/>
      </a:accent3>
      <a:accent4>
        <a:srgbClr val="7A303F"/>
      </a:accent4>
      <a:accent5>
        <a:srgbClr val="00AFAB"/>
      </a:accent5>
      <a:accent6>
        <a:srgbClr val="849895"/>
      </a:accent6>
      <a:hlink>
        <a:srgbClr val="24679D"/>
      </a:hlink>
      <a:folHlink>
        <a:srgbClr val="5A7D25"/>
      </a:folHlink>
    </a:clrScheme>
    <a:fontScheme name="Custom 1">
      <a:majorFont>
        <a:latin typeface="Garamond"/>
        <a:ea typeface=""/>
        <a:cs typeface=""/>
      </a:majorFont>
      <a:minorFont>
        <a:latin typeface="Helvetica ne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192DCCC4-4389-8C4C-978D-F8175CBAAA8F}" vid="{9266D248-4AAB-DF4F-84D0-DB4BCC198CC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4448</TotalTime>
  <Words>2535</Words>
  <Application>Microsoft Macintosh PowerPoint</Application>
  <PresentationFormat>Widescreen</PresentationFormat>
  <Paragraphs>400</Paragraphs>
  <Slides>61</Slides>
  <Notes>40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Calibri</vt:lpstr>
      <vt:lpstr>Cambria Math</vt:lpstr>
      <vt:lpstr>Garamond</vt:lpstr>
      <vt:lpstr>Helvetica neue</vt:lpstr>
      <vt:lpstr>Helvetica neue</vt:lpstr>
      <vt:lpstr>Caltech THEME 01</vt:lpstr>
      <vt:lpstr>PowerPoint Presentation</vt:lpstr>
      <vt:lpstr>Single Agent Optimization</vt:lpstr>
      <vt:lpstr>Competitive Optimization</vt:lpstr>
      <vt:lpstr>Applications</vt:lpstr>
      <vt:lpstr>Simultaneous Gradient Descent (SimGD)</vt:lpstr>
      <vt:lpstr>Simultaneous Gradient Descent</vt:lpstr>
      <vt:lpstr>Simultaneous Gradient Descent</vt:lpstr>
      <vt:lpstr>Competitive Gradient Descent </vt:lpstr>
      <vt:lpstr>Revisiting Gradient Descent</vt:lpstr>
      <vt:lpstr>Revisiting Gradient Descent</vt:lpstr>
      <vt:lpstr>Revisiting Gradient Descent</vt:lpstr>
      <vt:lpstr>How to linearize a game?</vt:lpstr>
      <vt:lpstr>Linear or Multilinear?</vt:lpstr>
      <vt:lpstr>Linear or Multilinear?</vt:lpstr>
      <vt:lpstr>Solving for the Nash Equilibrium</vt:lpstr>
      <vt:lpstr>What I think that they think that I think...</vt:lpstr>
      <vt:lpstr>What I think that they think that I think...</vt:lpstr>
      <vt:lpstr>Why bilinear makes sense </vt:lpstr>
      <vt:lpstr>Getting the invariances right!</vt:lpstr>
      <vt:lpstr>Getting the invariances right!</vt:lpstr>
      <vt:lpstr>Further Reasons</vt:lpstr>
      <vt:lpstr>Competitive Mirror Descent</vt:lpstr>
      <vt:lpstr>The Problem:</vt:lpstr>
      <vt:lpstr>Empty Threats:</vt:lpstr>
      <vt:lpstr>Empty Threats:</vt:lpstr>
      <vt:lpstr>Empty Threats:</vt:lpstr>
      <vt:lpstr>Mirror Descent:</vt:lpstr>
      <vt:lpstr>Constrained Competitive Optimization</vt:lpstr>
      <vt:lpstr>Constrained Competitive Optimization</vt:lpstr>
      <vt:lpstr>Basic Notions of Differential Geometry</vt:lpstr>
      <vt:lpstr>Information Geometry of Bregman Divergences</vt:lpstr>
      <vt:lpstr>Information Geometry of KL Divergence</vt:lpstr>
      <vt:lpstr>Information Geometry of Mirror Descent</vt:lpstr>
      <vt:lpstr>Competitive Mirror Descent</vt:lpstr>
      <vt:lpstr>Conclusion (CGD + CMD)</vt:lpstr>
      <vt:lpstr>Application (I): Constrained Optimization </vt:lpstr>
      <vt:lpstr>Lagrangian Duality:</vt:lpstr>
      <vt:lpstr>Applications in Inverse Reinforcement Learning:</vt:lpstr>
      <vt:lpstr>Applications in Computer Graphics:</vt:lpstr>
      <vt:lpstr>Applications in Computer Graphics:</vt:lpstr>
      <vt:lpstr>Applications in Computer Graphics:</vt:lpstr>
      <vt:lpstr>Application (II): Multi-agent RL</vt:lpstr>
      <vt:lpstr>Competitive Policy Gradient:</vt:lpstr>
      <vt:lpstr>Markov Soccer:</vt:lpstr>
      <vt:lpstr>Car Racing:</vt:lpstr>
      <vt:lpstr>Application (III): GANs  That’s a longer story… </vt:lpstr>
      <vt:lpstr>Implicit competitive regularization</vt:lpstr>
      <vt:lpstr>Why do GANs work?</vt:lpstr>
      <vt:lpstr>The minimax interpretation:</vt:lpstr>
      <vt:lpstr>The GAN-dilemma:</vt:lpstr>
      <vt:lpstr>Unconstrained discriminators:</vt:lpstr>
      <vt:lpstr>Adding constraints:</vt:lpstr>
      <vt:lpstr>Implicit competitive regularization</vt:lpstr>
      <vt:lpstr>Implicit competitive regularization</vt:lpstr>
      <vt:lpstr>ICR in the wild</vt:lpstr>
      <vt:lpstr>Hypothesis on NN behavior</vt:lpstr>
      <vt:lpstr>Thesis: ICR enables GANs</vt:lpstr>
      <vt:lpstr>Strengthening ICR</vt:lpstr>
      <vt:lpstr>CGD for stronger ICR</vt:lpstr>
      <vt:lpstr>Conclusion (ICR)</vt:lpstr>
      <vt:lpstr>Overall Conclusion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Florian Schaefer</dc:creator>
  <cp:lastModifiedBy>Anandkumar, Animashree (Anima)</cp:lastModifiedBy>
  <cp:revision>165</cp:revision>
  <dcterms:created xsi:type="dcterms:W3CDTF">2020-05-10T13:47:47Z</dcterms:created>
  <dcterms:modified xsi:type="dcterms:W3CDTF">2020-07-09T18:27:26Z</dcterms:modified>
</cp:coreProperties>
</file>