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handoutMasterIdLst>
    <p:handoutMasterId r:id="rId34"/>
  </p:handoutMasterIdLst>
  <p:sldIdLst>
    <p:sldId id="256" r:id="rId2"/>
    <p:sldId id="271" r:id="rId3"/>
    <p:sldId id="274" r:id="rId4"/>
    <p:sldId id="263" r:id="rId5"/>
    <p:sldId id="268" r:id="rId6"/>
    <p:sldId id="305" r:id="rId7"/>
    <p:sldId id="307" r:id="rId8"/>
    <p:sldId id="279" r:id="rId9"/>
    <p:sldId id="276" r:id="rId10"/>
    <p:sldId id="280" r:id="rId11"/>
    <p:sldId id="278" r:id="rId12"/>
    <p:sldId id="281" r:id="rId13"/>
    <p:sldId id="282" r:id="rId14"/>
    <p:sldId id="308" r:id="rId15"/>
    <p:sldId id="309" r:id="rId16"/>
    <p:sldId id="310" r:id="rId17"/>
    <p:sldId id="317" r:id="rId18"/>
    <p:sldId id="318" r:id="rId19"/>
    <p:sldId id="275" r:id="rId20"/>
    <p:sldId id="301" r:id="rId21"/>
    <p:sldId id="302" r:id="rId22"/>
    <p:sldId id="312" r:id="rId23"/>
    <p:sldId id="304" r:id="rId24"/>
    <p:sldId id="313" r:id="rId25"/>
    <p:sldId id="303" r:id="rId26"/>
    <p:sldId id="316" r:id="rId27"/>
    <p:sldId id="311" r:id="rId28"/>
    <p:sldId id="314" r:id="rId29"/>
    <p:sldId id="315" r:id="rId30"/>
    <p:sldId id="283" r:id="rId31"/>
    <p:sldId id="285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3C5C"/>
    <a:srgbClr val="00A2FF"/>
    <a:srgbClr val="A5A5A5"/>
    <a:srgbClr val="5B9BD5"/>
    <a:srgbClr val="FFC101"/>
    <a:srgbClr val="ED7D31"/>
    <a:srgbClr val="4472C4"/>
    <a:srgbClr val="0B334C"/>
    <a:srgbClr val="145277"/>
    <a:srgbClr val="1C6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01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4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386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9559A16-C712-1E45-B909-117059C15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36E1F5-BD82-4B49-AE19-6E1CC81491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1DF50-96D9-5E4B-892B-BA91D4639003}" type="datetimeFigureOut">
              <a:rPr lang="en-US" smtClean="0"/>
              <a:t>2/19/19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A7B19D-1DF2-2945-8086-1BC09CCC77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03C922-3EFD-5E47-83C0-FC5F9D61F7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5DFAE-56D1-4D4D-BCA3-08D51FB49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16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F8E02-8D5C-8F46-801D-22E59709E048}" type="datetimeFigureOut">
              <a:rPr lang="en-US" smtClean="0"/>
              <a:t>2/19/19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C72ED-F710-D14C-B88D-3CFFDE3BA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01E5-DDB2-7443-8CDA-1A2DD023E0FF}" type="datetime1">
              <a:rPr lang="en-US" smtClean="0"/>
              <a:t>2/19/19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53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7167-2231-B049-A868-239852AFA2E1}" type="datetime1">
              <a:rPr lang="en-US" smtClean="0"/>
              <a:t>2/19/19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19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136B-B5C3-5A4F-89D6-27E74AD4D74D}" type="datetime1">
              <a:rPr lang="en-US" smtClean="0"/>
              <a:t>2/19/19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29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B3C5C"/>
                </a:solidFill>
              </a:defRPr>
            </a:lvl1pPr>
            <a:lvl2pPr>
              <a:defRPr>
                <a:solidFill>
                  <a:srgbClr val="0B3C5C"/>
                </a:solidFill>
              </a:defRPr>
            </a:lvl2pPr>
            <a:lvl3pPr>
              <a:defRPr>
                <a:solidFill>
                  <a:srgbClr val="0B3C5C"/>
                </a:solidFill>
              </a:defRPr>
            </a:lvl3pPr>
            <a:lvl4pPr>
              <a:defRPr>
                <a:solidFill>
                  <a:srgbClr val="0B3C5C"/>
                </a:solidFill>
              </a:defRPr>
            </a:lvl4pPr>
            <a:lvl5pPr>
              <a:defRPr>
                <a:solidFill>
                  <a:srgbClr val="0B3C5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B3C5C"/>
                </a:solidFill>
              </a:defRPr>
            </a:lvl1pPr>
          </a:lstStyle>
          <a:p>
            <a:fld id="{AC3EF3FE-BF64-9543-944D-AEA5DD305642}" type="datetime1">
              <a:rPr lang="en-US" smtClean="0"/>
              <a:t>2/19/19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B3C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22008" y="6355080"/>
            <a:ext cx="2057400" cy="365125"/>
          </a:xfrm>
        </p:spPr>
        <p:txBody>
          <a:bodyPr/>
          <a:lstStyle>
            <a:lvl1pPr>
              <a:defRPr>
                <a:solidFill>
                  <a:srgbClr val="0B3C5C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9C0B26-484B-454D-8084-907870F4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3C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2165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42D4-F7C0-1840-B8E2-5E8A589E4115}" type="datetime1">
              <a:rPr lang="en-US" smtClean="0"/>
              <a:t>2/19/19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45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93F2-76DE-204F-81B1-068D1F3FE457}" type="datetime1">
              <a:rPr lang="en-US" smtClean="0"/>
              <a:t>2/19/19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48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C46E-EF96-C146-B20F-C22619AF2935}" type="datetime1">
              <a:rPr lang="en-US" smtClean="0"/>
              <a:t>2/19/19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29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82327-00B5-E04E-87E1-991927A87BB2}" type="datetime1">
              <a:rPr lang="en-US" smtClean="0"/>
              <a:t>2/19/19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46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6B54-807E-CB4D-AE16-CDE505A4222B}" type="datetime1">
              <a:rPr lang="en-US" smtClean="0"/>
              <a:t>2/19/19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35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F77C2-08F8-2948-8994-3FBCFF80EB85}" type="datetime1">
              <a:rPr lang="en-US" smtClean="0"/>
              <a:t>2/19/19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67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65833-D607-0149-BEB2-EE79F4793758}" type="datetime1">
              <a:rPr lang="en-US" smtClean="0"/>
              <a:t>2/19/19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30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B3C5C"/>
                </a:solidFill>
              </a:defRPr>
            </a:lvl1pPr>
          </a:lstStyle>
          <a:p>
            <a:fld id="{9DCF1C61-B2B9-6E49-807D-F90CD124216E}" type="datetime1">
              <a:rPr lang="en-US" smtClean="0"/>
              <a:t>2/19/19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B3C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2008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B3C5C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B3C5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B3C5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B3C5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B3C5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B3C5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B3C5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CE4BA-E709-A049-9AD6-212FCF0E54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CMS 165 </a:t>
            </a:r>
            <a:br>
              <a:rPr lang="en-US" dirty="0"/>
            </a:br>
            <a:r>
              <a:rPr lang="en-US" dirty="0"/>
              <a:t>Lecture 11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906646-211B-704A-B919-12098B1893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Approximation and Generalization in </a:t>
            </a:r>
          </a:p>
          <a:p>
            <a:r>
              <a:rPr lang="en-US" dirty="0"/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2097130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B833AB13-D9EA-BB49-B341-C0BA1BB24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14" y="1574416"/>
            <a:ext cx="6887515" cy="466724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4F712A-BE6C-EB44-812F-8ABCBB2F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3C1025-83BB-E349-87B5-0742E1E7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Look closely at data..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C6CFF1-3188-C94F-8A3A-C5916F0E7BCF}"/>
              </a:ext>
            </a:extLst>
          </p:cNvPr>
          <p:cNvSpPr txBox="1"/>
          <p:nvPr/>
        </p:nvSpPr>
        <p:spPr>
          <a:xfrm>
            <a:off x="7264462" y="6489373"/>
            <a:ext cx="1372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Slides from Ben </a:t>
            </a:r>
            <a:r>
              <a:rPr lang="en-US" sz="900" dirty="0" err="1"/>
              <a:t>Recht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32846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social media post&#13;&#10;&#13;&#10;Description automatically generated">
            <a:extLst>
              <a:ext uri="{FF2B5EF4-FFF2-40B4-BE49-F238E27FC236}">
                <a16:creationId xmlns:a16="http://schemas.microsoft.com/office/drawing/2014/main" id="{9A647FDD-898C-AA41-8D53-67C7AC4E8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06" y="1825625"/>
            <a:ext cx="5938988" cy="43513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21C12E-0220-B044-B9BD-56004834D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3A8D79-D560-624C-9556-1BDAC4A74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Solution? Better Test Sets..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D86F4A-B594-9C4E-8584-A936EBEB24E3}"/>
              </a:ext>
            </a:extLst>
          </p:cNvPr>
          <p:cNvSpPr txBox="1"/>
          <p:nvPr/>
        </p:nvSpPr>
        <p:spPr>
          <a:xfrm>
            <a:off x="7264462" y="6489373"/>
            <a:ext cx="1372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Slides from Ben </a:t>
            </a:r>
            <a:r>
              <a:rPr lang="en-US" sz="900" dirty="0" err="1"/>
              <a:t>Recht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161886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map&#13;&#10;&#13;&#10;Description automatically generated">
            <a:extLst>
              <a:ext uri="{FF2B5EF4-FFF2-40B4-BE49-F238E27FC236}">
                <a16:creationId xmlns:a16="http://schemas.microsoft.com/office/drawing/2014/main" id="{02BC773F-FE1A-8F4C-8304-2E9B2141D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08" y="1372566"/>
            <a:ext cx="6556783" cy="472401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DA72E5-D392-D140-A070-DA374B323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9BA5F2-AFFB-6044-AF53-61C315D9E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Accuracy on harder test set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AB7F44-1D0B-114F-824B-8ACA3C03527B}"/>
              </a:ext>
            </a:extLst>
          </p:cNvPr>
          <p:cNvSpPr txBox="1"/>
          <p:nvPr/>
        </p:nvSpPr>
        <p:spPr>
          <a:xfrm>
            <a:off x="7264462" y="6489373"/>
            <a:ext cx="1372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Slides from Ben </a:t>
            </a:r>
            <a:r>
              <a:rPr lang="en-US" sz="900" dirty="0" err="1"/>
              <a:t>Recht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556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ABB6C76F-6272-D846-A1E1-7434BA0A8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799" y="1386672"/>
            <a:ext cx="6611846" cy="485058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08A70F-4A6B-6C44-A906-B86FF94F6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2DD353-CE4F-FE48-B80F-F90CB4161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about </a:t>
            </a:r>
            <a:r>
              <a:rPr lang="en-US" dirty="0" err="1"/>
              <a:t>Imagenet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3B7A0-53A2-F54D-9648-F327F30980BF}"/>
              </a:ext>
            </a:extLst>
          </p:cNvPr>
          <p:cNvSpPr txBox="1"/>
          <p:nvPr/>
        </p:nvSpPr>
        <p:spPr>
          <a:xfrm>
            <a:off x="7264462" y="6489373"/>
            <a:ext cx="1372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Slides from Ben </a:t>
            </a:r>
            <a:r>
              <a:rPr lang="en-US" sz="900" dirty="0" err="1"/>
              <a:t>Recht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654438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08A70F-4A6B-6C44-A906-B86FF94F6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3B7A0-53A2-F54D-9648-F327F30980BF}"/>
              </a:ext>
            </a:extLst>
          </p:cNvPr>
          <p:cNvSpPr txBox="1"/>
          <p:nvPr/>
        </p:nvSpPr>
        <p:spPr>
          <a:xfrm>
            <a:off x="7264462" y="6489373"/>
            <a:ext cx="1372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Slides from Ben </a:t>
            </a:r>
            <a:r>
              <a:rPr lang="en-US" sz="900" dirty="0" err="1"/>
              <a:t>Recht</a:t>
            </a:r>
            <a:endParaRPr lang="en-US" sz="900" dirty="0"/>
          </a:p>
        </p:txBody>
      </p:sp>
      <p:pic>
        <p:nvPicPr>
          <p:cNvPr id="11" name="Content Placeholder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7EB5FE-AC6A-A047-A880-F9EA837E4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" y="137795"/>
            <a:ext cx="8699700" cy="6273641"/>
          </a:xfrm>
        </p:spPr>
      </p:pic>
    </p:spTree>
    <p:extLst>
      <p:ext uri="{BB962C8B-B14F-4D97-AF65-F5344CB8AC3E}">
        <p14:creationId xmlns:p14="http://schemas.microsoft.com/office/powerpoint/2010/main" val="1497555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08A70F-4A6B-6C44-A906-B86FF94F6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3B7A0-53A2-F54D-9648-F327F30980BF}"/>
              </a:ext>
            </a:extLst>
          </p:cNvPr>
          <p:cNvSpPr txBox="1"/>
          <p:nvPr/>
        </p:nvSpPr>
        <p:spPr>
          <a:xfrm>
            <a:off x="7264462" y="6489373"/>
            <a:ext cx="1372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Slides from Ben </a:t>
            </a:r>
            <a:r>
              <a:rPr lang="en-US" sz="900" dirty="0" err="1"/>
              <a:t>Recht</a:t>
            </a:r>
            <a:endParaRPr lang="en-US" sz="900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F61D129-B3E5-134D-8091-A894FACC4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86" y="137795"/>
            <a:ext cx="8208228" cy="6039168"/>
          </a:xfrm>
        </p:spPr>
      </p:pic>
    </p:spTree>
    <p:extLst>
      <p:ext uri="{BB962C8B-B14F-4D97-AF65-F5344CB8AC3E}">
        <p14:creationId xmlns:p14="http://schemas.microsoft.com/office/powerpoint/2010/main" val="3459958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08A70F-4A6B-6C44-A906-B86FF94F6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3B7A0-53A2-F54D-9648-F327F30980BF}"/>
              </a:ext>
            </a:extLst>
          </p:cNvPr>
          <p:cNvSpPr txBox="1"/>
          <p:nvPr/>
        </p:nvSpPr>
        <p:spPr>
          <a:xfrm>
            <a:off x="7264462" y="6489373"/>
            <a:ext cx="1372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Slides from Ben </a:t>
            </a:r>
            <a:r>
              <a:rPr lang="en-US" sz="900" dirty="0" err="1"/>
              <a:t>Recht</a:t>
            </a:r>
            <a:endParaRPr lang="en-US" sz="900" dirty="0"/>
          </a:p>
        </p:txBody>
      </p:sp>
      <p:pic>
        <p:nvPicPr>
          <p:cNvPr id="8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B4BCF2EC-B360-4E45-8AD5-91DC6C32A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94" y="0"/>
            <a:ext cx="8727812" cy="3518249"/>
          </a:xfr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C303B5D2-6F45-354A-A541-AB26D7813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264" y="3656044"/>
            <a:ext cx="4111290" cy="320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12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15D4B4-7B0A-904F-82D2-F8F4F3FF0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Relative ranking of models mostly preserved even under new test sets. </a:t>
            </a:r>
          </a:p>
          <a:p>
            <a:r>
              <a:rPr lang="en-US" dirty="0"/>
              <a:t>There does not appear to be a high degree of overfitting since ranking is preserved.</a:t>
            </a:r>
          </a:p>
          <a:p>
            <a:r>
              <a:rPr lang="en-US" dirty="0"/>
              <a:t>Accuracy drop due to harder examples (not enough training instances of such examples)</a:t>
            </a:r>
          </a:p>
          <a:p>
            <a:r>
              <a:rPr lang="en-US" dirty="0"/>
              <a:t>So many unanswered questions</a:t>
            </a:r>
          </a:p>
          <a:p>
            <a:pPr lvl="1"/>
            <a:r>
              <a:rPr lang="en-US" dirty="0"/>
              <a:t>Subtle forms of overfitting?</a:t>
            </a:r>
          </a:p>
          <a:p>
            <a:pPr lvl="1"/>
            <a:r>
              <a:rPr lang="en-US" dirty="0"/>
              <a:t>Annotation noise</a:t>
            </a:r>
          </a:p>
          <a:p>
            <a:pPr lvl="1"/>
            <a:r>
              <a:rPr lang="en-US" dirty="0"/>
              <a:t>Robustness to variations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E1EA76-888E-8C49-B61A-73CBECA5C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E2208F-976C-F14A-9D7A-B845FAE82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of this study</a:t>
            </a:r>
          </a:p>
        </p:txBody>
      </p:sp>
    </p:spTree>
    <p:extLst>
      <p:ext uri="{BB962C8B-B14F-4D97-AF65-F5344CB8AC3E}">
        <p14:creationId xmlns:p14="http://schemas.microsoft.com/office/powerpoint/2010/main" val="2180679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7B000F18-EE6A-C741-AB55-2D4D1A732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75" y="1383496"/>
            <a:ext cx="6262650" cy="466724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6D062F-17CD-0649-B78B-FCF93DCA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69AC76-6BC8-1F46-87EE-B0FDCC738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57933"/>
            <a:ext cx="8405622" cy="1325563"/>
          </a:xfrm>
        </p:spPr>
        <p:txBody>
          <a:bodyPr>
            <a:normAutofit/>
          </a:bodyPr>
          <a:lstStyle/>
          <a:p>
            <a:pPr algn="ctr"/>
            <a:r>
              <a:rPr lang="en-US" sz="3500" dirty="0"/>
              <a:t>Theoretical explanation for this?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7F22A-E58F-5F41-A664-85F2B46A1A7A}"/>
              </a:ext>
            </a:extLst>
          </p:cNvPr>
          <p:cNvSpPr txBox="1"/>
          <p:nvPr/>
        </p:nvSpPr>
        <p:spPr>
          <a:xfrm>
            <a:off x="7142858" y="6422226"/>
            <a:ext cx="1372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Slides from Ben </a:t>
            </a:r>
            <a:r>
              <a:rPr lang="en-US" sz="900" dirty="0" err="1"/>
              <a:t>Recht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09472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map&#13;&#10;&#13;&#10;Description automatically generated">
            <a:extLst>
              <a:ext uri="{FF2B5EF4-FFF2-40B4-BE49-F238E27FC236}">
                <a16:creationId xmlns:a16="http://schemas.microsoft.com/office/drawing/2014/main" id="{91F00288-D5F0-A84C-995F-655C81716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91808"/>
            <a:ext cx="7810500" cy="22860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11D423-4847-964F-9A27-41AD6E3BF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009EAA-CAB6-5841-9F28-A7DA4B95F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Theory for Modern NN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665C13-72D5-EB48-87C9-91261A4602E4}"/>
              </a:ext>
            </a:extLst>
          </p:cNvPr>
          <p:cNvSpPr txBox="1"/>
          <p:nvPr/>
        </p:nvSpPr>
        <p:spPr>
          <a:xfrm>
            <a:off x="748746" y="4928616"/>
            <a:ext cx="76904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From Belkin </a:t>
            </a:r>
            <a:r>
              <a:rPr lang="en-US" sz="1500" dirty="0" err="1"/>
              <a:t>etal</a:t>
            </a:r>
            <a:r>
              <a:rPr lang="en-US" sz="1500" dirty="0"/>
              <a:t>, “Reconciling modern machine learning and the bias-variance trade-off”</a:t>
            </a:r>
          </a:p>
        </p:txBody>
      </p:sp>
    </p:spTree>
    <p:extLst>
      <p:ext uri="{BB962C8B-B14F-4D97-AF65-F5344CB8AC3E}">
        <p14:creationId xmlns:p14="http://schemas.microsoft.com/office/powerpoint/2010/main" val="3870346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95ABBC-F57A-724E-8D4C-F7955D131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43266"/>
            <a:ext cx="8427367" cy="1771467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9B6C9A-207C-C147-8F17-85F45FFF9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59852B-13E5-A446-9EDF-870E37B3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Decomposition of Errors</a:t>
            </a:r>
          </a:p>
        </p:txBody>
      </p:sp>
    </p:spTree>
    <p:extLst>
      <p:ext uri="{BB962C8B-B14F-4D97-AF65-F5344CB8AC3E}">
        <p14:creationId xmlns:p14="http://schemas.microsoft.com/office/powerpoint/2010/main" val="2177209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9B6C9A-207C-C147-8F17-85F45FFF9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59852B-13E5-A446-9EDF-870E37B3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1354E10-2A7F-5249-9C5E-AA39E5D5A6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25625"/>
                <a:ext cx="7564375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/>
                  <a:t>Random Fourier features(RFF); The hypothesis class;  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;      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≔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rad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0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000" dirty="0"/>
                  <a:t> are </a:t>
                </a:r>
                <a:r>
                  <a:rPr lang="en-US" sz="2000" dirty="0" err="1"/>
                  <a:t>i.i.d</a:t>
                </a:r>
                <a:r>
                  <a:rPr lang="en-US" sz="2000" dirty="0"/>
                  <a:t>. samples from a normal dist.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000" dirty="0"/>
                  <a:t>This is similar to the two layer NN, except that basis is fixed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sz="2000" dirty="0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1354E10-2A7F-5249-9C5E-AA39E5D5A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25625"/>
                <a:ext cx="7564375" cy="4351338"/>
              </a:xfrm>
              <a:blipFill>
                <a:blip r:embed="rId2"/>
                <a:stretch>
                  <a:fillRect l="-670" t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1596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067601-0AB6-4346-8B5A-9C5BE8958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217" y="1634270"/>
            <a:ext cx="5010504" cy="454269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9B6C9A-207C-C147-8F17-85F45FFF9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59852B-13E5-A446-9EDF-870E37B3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Model Norm (RFF)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0CB0222-1DF8-3E40-AAD4-3B9042AC0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543552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Double descent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Statistics vs Approximation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Norm found by SGD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Test loss keeps going down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Even train loss not changing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188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9B6C9A-207C-C147-8F17-85F45FFF9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59852B-13E5-A446-9EDF-870E37B3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Kernel Machine Result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4">
                <a:extLst>
                  <a:ext uri="{FF2B5EF4-FFF2-40B4-BE49-F238E27FC236}">
                    <a16:creationId xmlns:a16="http://schemas.microsoft.com/office/drawing/2014/main" id="{472D7C81-B922-CC40-9F72-5FC5D83082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8005552" cy="4351338"/>
              </a:xfrm>
            </p:spPr>
            <p:txBody>
              <a:bodyPr>
                <a:normAutofit fontScale="85000" lnSpcReduction="10000"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sz="2000" dirty="0"/>
                  <a:t> in realizable case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/>
                  <a:t>Statistical ML;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sup</m:t>
                              </m:r>
                            </m:e>
                            <m:li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ℋ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m:rPr>
                              <m:lit/>
                            </m:rPr>
                            <a:rPr lang="en-US" sz="2000" i="1">
                              <a:latin typeface="Cambria Math" panose="02040503050406030204" pitchFamily="18" charset="0"/>
                            </a:rPr>
                            <m:t>|</m:t>
                          </m:r>
                          <m:acc>
                            <m:accPr>
                              <m:chr m:val="̂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m:rPr>
                              <m:lit/>
                            </m:r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</m:func>
                      <m:r>
                        <a:rPr lang="en-US" sz="2000" i="1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𝑉𝐶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>
                  <a:lnSpc>
                    <a:spcPct val="150000"/>
                  </a:lnSpc>
                </a:pPr>
                <a:r>
                  <a:rPr lang="en-US" sz="2000" dirty="0"/>
                  <a:t>Approximation theory for ML;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000" dirty="0"/>
                  <a:t>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uniform samples form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</m:oMath>
                </a14:m>
                <a:endParaRPr lang="en-US" sz="20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000" dirty="0"/>
                  <a:t>	For any interpolation function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000" dirty="0"/>
                  <a:t>;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000" dirty="0"/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sup</m:t>
                            </m:r>
                          </m:e>
                          <m:li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lim>
                        </m:limLow>
                      </m:fName>
                      <m:e>
                        <m:r>
                          <m:rPr>
                            <m:lit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m:rPr>
                            <m:lit/>
                          </m:r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num>
                                  <m:den>
                                    <m:func>
                                      <m:func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fName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</m:func>
                                  </m:den>
                                </m:f>
                              </m:e>
                            </m:d>
                          </m:e>
                          <m:sup>
                            <m:f>
                              <m:f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den>
                            </m:f>
                          </m:sup>
                        </m:sSup>
                      </m:sup>
                    </m:sSup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lit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||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m:rPr>
                            <m:lit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lit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ℋ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lit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m:rPr>
                            <m:lit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lit/>
                              </m:rPr>
                              <a:rPr lang="en-US" sz="20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ℋ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en-US" sz="2000" dirty="0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sz="2000" dirty="0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7" name="Content Placeholder 4">
                <a:extLst>
                  <a:ext uri="{FF2B5EF4-FFF2-40B4-BE49-F238E27FC236}">
                    <a16:creationId xmlns:a16="http://schemas.microsoft.com/office/drawing/2014/main" id="{472D7C81-B922-CC40-9F72-5FC5D83082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8005552" cy="4351338"/>
              </a:xfrm>
              <a:blipFill>
                <a:blip r:embed="rId2"/>
                <a:stretch>
                  <a:fillRect l="-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9077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9B6C9A-207C-C147-8F17-85F45FFF9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59852B-13E5-A446-9EDF-870E37B3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Model Norm (Random </a:t>
            </a:r>
            <a:r>
              <a:rPr lang="en-US" dirty="0" err="1"/>
              <a:t>Relu</a:t>
            </a:r>
            <a:r>
              <a:rPr lang="en-US" dirty="0"/>
              <a:t>)</a:t>
            </a:r>
          </a:p>
        </p:txBody>
      </p:sp>
      <p:pic>
        <p:nvPicPr>
          <p:cNvPr id="7" name="Picture 6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0FC4D797-76F6-814B-A576-3C840561C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53" y="1459041"/>
            <a:ext cx="5450012" cy="4840622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43FBA8E-9955-D64C-904B-1F08AF70E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543552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 similar behavior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For random </a:t>
            </a:r>
            <a:r>
              <a:rPr lang="en-US" sz="2000" dirty="0" err="1"/>
              <a:t>ReLu</a:t>
            </a:r>
            <a:r>
              <a:rPr lang="en-US" sz="2000"/>
              <a:t> network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91876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9B6C9A-207C-C147-8F17-85F45FFF9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59852B-13E5-A446-9EDF-870E37B3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Fully connected NN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43FBA8E-9955-D64C-904B-1F08AF70E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543552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 similar behavior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CIFAR 10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43B472B-B6A7-1244-8FCB-DF6C130DC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618" y="1413446"/>
            <a:ext cx="5241138" cy="512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45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9B6C9A-207C-C147-8F17-85F45FFF9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59852B-13E5-A446-9EDF-870E37B3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Interpolation result</a:t>
            </a:r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EA392D5-1970-C94D-8D6B-47D86280F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1" y="2306139"/>
            <a:ext cx="8857887" cy="175379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C99C99-C165-7242-B547-9BEF7F84182B}"/>
              </a:ext>
            </a:extLst>
          </p:cNvPr>
          <p:cNvSpPr txBox="1"/>
          <p:nvPr/>
        </p:nvSpPr>
        <p:spPr>
          <a:xfrm>
            <a:off x="377952" y="4620768"/>
            <a:ext cx="7694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Noiseless setting : deterministic 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Favors minimum norm solution.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directly comparable to classical results (which allows for noise) </a:t>
            </a:r>
          </a:p>
        </p:txBody>
      </p:sp>
    </p:spTree>
    <p:extLst>
      <p:ext uri="{BB962C8B-B14F-4D97-AF65-F5344CB8AC3E}">
        <p14:creationId xmlns:p14="http://schemas.microsoft.com/office/powerpoint/2010/main" val="1512648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9B6C9A-207C-C147-8F17-85F45FFF9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59852B-13E5-A446-9EDF-870E37B3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about optimization?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769228C-3518-2A4C-ADA3-999199A94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90689"/>
            <a:ext cx="7886700" cy="177777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6A78C7-7F5D-A44E-B4C5-7F2217AC5139}"/>
              </a:ext>
            </a:extLst>
          </p:cNvPr>
          <p:cNvSpPr txBox="1"/>
          <p:nvPr/>
        </p:nvSpPr>
        <p:spPr>
          <a:xfrm>
            <a:off x="938784" y="4218432"/>
            <a:ext cx="76931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Gradient descent (no stochasticity)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Fully connected networks, </a:t>
            </a:r>
            <a:r>
              <a:rPr lang="en-US" dirty="0" err="1"/>
              <a:t>ConvNets</a:t>
            </a:r>
            <a:r>
              <a:rPr lang="en-US" dirty="0"/>
              <a:t> and </a:t>
            </a:r>
            <a:r>
              <a:rPr lang="en-US" dirty="0" err="1"/>
              <a:t>Resnets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Width of each layer exponentially large in number of layers for fully connected but polynomial for  </a:t>
            </a:r>
            <a:r>
              <a:rPr lang="en-US" dirty="0" err="1"/>
              <a:t>ConvNets</a:t>
            </a:r>
            <a:r>
              <a:rPr lang="en-US" dirty="0"/>
              <a:t> and </a:t>
            </a:r>
            <a:r>
              <a:rPr lang="en-US" dirty="0" err="1"/>
              <a:t>Resnets</a:t>
            </a:r>
            <a:r>
              <a:rPr lang="en-US" dirty="0"/>
              <a:t> (but requires </a:t>
            </a:r>
            <a:r>
              <a:rPr lang="en-US" b="1" dirty="0"/>
              <a:t>overparameterization in each layer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Learning rate exponentially small in number of layers for fully connected but polynomial for  </a:t>
            </a:r>
            <a:r>
              <a:rPr lang="en-US" dirty="0" err="1"/>
              <a:t>ConvNets</a:t>
            </a:r>
            <a:r>
              <a:rPr lang="en-US" dirty="0"/>
              <a:t> and </a:t>
            </a:r>
            <a:r>
              <a:rPr lang="en-US" dirty="0" err="1"/>
              <a:t>Resnets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59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08A70F-4A6B-6C44-A906-B86FF94F6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3B7A0-53A2-F54D-9648-F327F30980BF}"/>
              </a:ext>
            </a:extLst>
          </p:cNvPr>
          <p:cNvSpPr txBox="1"/>
          <p:nvPr/>
        </p:nvSpPr>
        <p:spPr>
          <a:xfrm>
            <a:off x="7264462" y="6489373"/>
            <a:ext cx="1372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Slides from Ben </a:t>
            </a:r>
            <a:r>
              <a:rPr lang="en-US" sz="900" dirty="0" err="1"/>
              <a:t>Recht</a:t>
            </a:r>
            <a:endParaRPr lang="en-US" sz="900" dirty="0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E2176319-9ED2-D64D-80DC-3530C45CE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72" y="1391130"/>
            <a:ext cx="6645661" cy="4896803"/>
          </a:xfr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2AC77A5D-3BB2-C74B-9514-309E3FFA5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So what is the cost?</a:t>
            </a:r>
          </a:p>
        </p:txBody>
      </p:sp>
    </p:spTree>
    <p:extLst>
      <p:ext uri="{BB962C8B-B14F-4D97-AF65-F5344CB8AC3E}">
        <p14:creationId xmlns:p14="http://schemas.microsoft.com/office/powerpoint/2010/main" val="2613682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08A70F-4A6B-6C44-A906-B86FF94F6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3B7A0-53A2-F54D-9648-F327F30980BF}"/>
              </a:ext>
            </a:extLst>
          </p:cNvPr>
          <p:cNvSpPr txBox="1"/>
          <p:nvPr/>
        </p:nvSpPr>
        <p:spPr>
          <a:xfrm>
            <a:off x="7264462" y="6489373"/>
            <a:ext cx="1372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Slides from Ben </a:t>
            </a:r>
            <a:r>
              <a:rPr lang="en-US" sz="900" dirty="0" err="1"/>
              <a:t>Recht</a:t>
            </a:r>
            <a:endParaRPr lang="en-US" sz="90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AC77A5D-3BB2-C74B-9514-309E3FFA5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Huge compute requirements</a:t>
            </a:r>
          </a:p>
        </p:txBody>
      </p:sp>
      <p:pic>
        <p:nvPicPr>
          <p:cNvPr id="9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C4DC2B03-E44B-BE44-B3CD-4595DBA0E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184" y="1376168"/>
            <a:ext cx="5620217" cy="4776411"/>
          </a:xfrm>
        </p:spPr>
      </p:pic>
    </p:spTree>
    <p:extLst>
      <p:ext uri="{BB962C8B-B14F-4D97-AF65-F5344CB8AC3E}">
        <p14:creationId xmlns:p14="http://schemas.microsoft.com/office/powerpoint/2010/main" val="569698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08A70F-4A6B-6C44-A906-B86FF94F6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3B7A0-53A2-F54D-9648-F327F30980BF}"/>
              </a:ext>
            </a:extLst>
          </p:cNvPr>
          <p:cNvSpPr txBox="1"/>
          <p:nvPr/>
        </p:nvSpPr>
        <p:spPr>
          <a:xfrm>
            <a:off x="7264462" y="6489373"/>
            <a:ext cx="1372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Slides from Ben </a:t>
            </a:r>
            <a:r>
              <a:rPr lang="en-US" sz="900" dirty="0" err="1"/>
              <a:t>Recht</a:t>
            </a:r>
            <a:endParaRPr lang="en-US" sz="90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AC77A5D-3BB2-C74B-9514-309E3FFA5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Huge compute requirements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D4DBDB5-76F2-8842-861C-1DFC61A8A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41" y="1487424"/>
            <a:ext cx="6309303" cy="4689539"/>
          </a:xfrm>
        </p:spPr>
      </p:pic>
    </p:spTree>
    <p:extLst>
      <p:ext uri="{BB962C8B-B14F-4D97-AF65-F5344CB8AC3E}">
        <p14:creationId xmlns:p14="http://schemas.microsoft.com/office/powerpoint/2010/main" val="144452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map&#13;&#10;&#13;&#10;Description automatically generated">
            <a:extLst>
              <a:ext uri="{FF2B5EF4-FFF2-40B4-BE49-F238E27FC236}">
                <a16:creationId xmlns:a16="http://schemas.microsoft.com/office/drawing/2014/main" id="{28624F44-B5FB-6949-B267-DBFC81DFB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75" y="1825625"/>
            <a:ext cx="6715450" cy="43513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D25273-41CB-364A-967F-AD1529A36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F8A7CC-AEE8-0247-9FD5-510E64FE3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Classical NN theory</a:t>
            </a:r>
          </a:p>
        </p:txBody>
      </p:sp>
    </p:spTree>
    <p:extLst>
      <p:ext uri="{BB962C8B-B14F-4D97-AF65-F5344CB8AC3E}">
        <p14:creationId xmlns:p14="http://schemas.microsoft.com/office/powerpoint/2010/main" val="1070439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C383C454-DA8C-F340-905E-F387C505D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40" y="1567543"/>
            <a:ext cx="6093358" cy="467975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F3F283-ABD1-214D-8D0B-F7A6DC8B3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16266C-085E-104E-B96F-1EC0F41B6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Is this a good summary?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4B43A8-AED1-C440-AB90-D633E9F5CE3E}"/>
              </a:ext>
            </a:extLst>
          </p:cNvPr>
          <p:cNvSpPr txBox="1"/>
          <p:nvPr/>
        </p:nvSpPr>
        <p:spPr>
          <a:xfrm>
            <a:off x="7264462" y="6489373"/>
            <a:ext cx="1372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Slides from Ben </a:t>
            </a:r>
            <a:r>
              <a:rPr lang="en-US" sz="900" dirty="0" err="1"/>
              <a:t>Recht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19704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4212BB-6C68-E946-96E7-4AAED8539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" y="693433"/>
            <a:ext cx="8830448" cy="560393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71BC9-AB19-7C4E-B75B-B286A952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56E53-35CA-1742-B9E2-1C281C9FFE37}"/>
              </a:ext>
            </a:extLst>
          </p:cNvPr>
          <p:cNvSpPr/>
          <p:nvPr/>
        </p:nvSpPr>
        <p:spPr>
          <a:xfrm>
            <a:off x="7750988" y="6239664"/>
            <a:ext cx="123623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C2C2C"/>
                </a:solidFill>
                <a:latin typeface="Graphik Web"/>
              </a:rPr>
              <a:t>Slides from Zico Kolter</a:t>
            </a:r>
            <a:endParaRPr lang="en-US" sz="900" dirty="0">
              <a:solidFill>
                <a:srgbClr val="2C2C2C"/>
              </a:solidFill>
              <a:effectLst/>
              <a:latin typeface="Graphik Web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62CEFC1-AD0B-EB4A-A449-7D17862E1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22554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Next Lecture..</a:t>
            </a:r>
          </a:p>
        </p:txBody>
      </p:sp>
    </p:spTree>
    <p:extLst>
      <p:ext uri="{BB962C8B-B14F-4D97-AF65-F5344CB8AC3E}">
        <p14:creationId xmlns:p14="http://schemas.microsoft.com/office/powerpoint/2010/main" val="27445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">
            <a:extLst>
              <a:ext uri="{FF2B5EF4-FFF2-40B4-BE49-F238E27FC236}">
                <a16:creationId xmlns:a16="http://schemas.microsoft.com/office/drawing/2014/main" id="{8F6C8918-A863-7E4A-B615-5628FB35E0C8}"/>
              </a:ext>
            </a:extLst>
          </p:cNvPr>
          <p:cNvSpPr/>
          <p:nvPr/>
        </p:nvSpPr>
        <p:spPr>
          <a:xfrm rot="5400000">
            <a:off x="6850759" y="676739"/>
            <a:ext cx="1689309" cy="1374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21" h="21535" extrusionOk="0">
                <a:moveTo>
                  <a:pt x="13635" y="0"/>
                </a:moveTo>
                <a:cubicBezTo>
                  <a:pt x="11913" y="0"/>
                  <a:pt x="10445" y="1471"/>
                  <a:pt x="9882" y="3535"/>
                </a:cubicBezTo>
                <a:cubicBezTo>
                  <a:pt x="9942" y="2282"/>
                  <a:pt x="8893" y="1434"/>
                  <a:pt x="8026" y="2036"/>
                </a:cubicBezTo>
                <a:cubicBezTo>
                  <a:pt x="6583" y="3037"/>
                  <a:pt x="7847" y="5899"/>
                  <a:pt x="6707" y="7147"/>
                </a:cubicBezTo>
                <a:cubicBezTo>
                  <a:pt x="5613" y="8346"/>
                  <a:pt x="4224" y="6741"/>
                  <a:pt x="2876" y="6586"/>
                </a:cubicBezTo>
                <a:cubicBezTo>
                  <a:pt x="921" y="6361"/>
                  <a:pt x="-534" y="8835"/>
                  <a:pt x="188" y="11155"/>
                </a:cubicBezTo>
                <a:cubicBezTo>
                  <a:pt x="139" y="13243"/>
                  <a:pt x="1004" y="15193"/>
                  <a:pt x="2434" y="16220"/>
                </a:cubicBezTo>
                <a:cubicBezTo>
                  <a:pt x="3582" y="17045"/>
                  <a:pt x="4962" y="17163"/>
                  <a:pt x="6186" y="16543"/>
                </a:cubicBezTo>
                <a:cubicBezTo>
                  <a:pt x="6368" y="17812"/>
                  <a:pt x="6864" y="18973"/>
                  <a:pt x="7602" y="19857"/>
                </a:cubicBezTo>
                <a:cubicBezTo>
                  <a:pt x="8467" y="20894"/>
                  <a:pt x="9604" y="21483"/>
                  <a:pt x="10793" y="21532"/>
                </a:cubicBezTo>
                <a:cubicBezTo>
                  <a:pt x="12439" y="21600"/>
                  <a:pt x="14008" y="20646"/>
                  <a:pt x="15001" y="18975"/>
                </a:cubicBezTo>
                <a:cubicBezTo>
                  <a:pt x="16848" y="20354"/>
                  <a:pt x="19228" y="19450"/>
                  <a:pt x="20179" y="17008"/>
                </a:cubicBezTo>
                <a:cubicBezTo>
                  <a:pt x="21066" y="14728"/>
                  <a:pt x="20344" y="11965"/>
                  <a:pt x="18560" y="10813"/>
                </a:cubicBezTo>
                <a:cubicBezTo>
                  <a:pt x="19809" y="10813"/>
                  <a:pt x="20821" y="9445"/>
                  <a:pt x="20821" y="7757"/>
                </a:cubicBezTo>
                <a:cubicBezTo>
                  <a:pt x="20821" y="6069"/>
                  <a:pt x="19809" y="4700"/>
                  <a:pt x="18560" y="4700"/>
                </a:cubicBezTo>
                <a:cubicBezTo>
                  <a:pt x="18225" y="4700"/>
                  <a:pt x="17906" y="4800"/>
                  <a:pt x="17620" y="4977"/>
                </a:cubicBezTo>
                <a:cubicBezTo>
                  <a:pt x="17458" y="2192"/>
                  <a:pt x="15737" y="0"/>
                  <a:pt x="13635" y="0"/>
                </a:cubicBezTo>
                <a:close/>
              </a:path>
            </a:pathLst>
          </a:custGeom>
          <a:gradFill>
            <a:gsLst>
              <a:gs pos="100000">
                <a:srgbClr val="04FFFB">
                  <a:alpha val="9608"/>
                </a:srgbClr>
              </a:gs>
              <a:gs pos="0">
                <a:schemeClr val="accent1">
                  <a:lumOff val="-13575"/>
                </a:schemeClr>
              </a:gs>
            </a:gsLst>
            <a:lin ang="19529122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3B534B-2490-D54D-B36B-BE7FEC621DDE}"/>
                  </a:ext>
                </a:extLst>
              </p:cNvPr>
              <p:cNvSpPr txBox="1"/>
              <p:nvPr/>
            </p:nvSpPr>
            <p:spPr>
              <a:xfrm>
                <a:off x="7267122" y="1300432"/>
                <a:ext cx="8688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3B534B-2490-D54D-B36B-BE7FEC621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122" y="1300432"/>
                <a:ext cx="868892" cy="276999"/>
              </a:xfrm>
              <a:prstGeom prst="rect">
                <a:avLst/>
              </a:prstGeom>
              <a:blipFill>
                <a:blip r:embed="rId5"/>
                <a:stretch>
                  <a:fillRect l="-4286" r="-2857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1A3BF1-3E3C-3943-84FA-E6C820B429E4}"/>
                  </a:ext>
                </a:extLst>
              </p:cNvPr>
              <p:cNvSpPr txBox="1"/>
              <p:nvPr/>
            </p:nvSpPr>
            <p:spPr>
              <a:xfrm>
                <a:off x="7008194" y="519304"/>
                <a:ext cx="23551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1A3BF1-3E3C-3943-84FA-E6C820B42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8194" y="519304"/>
                <a:ext cx="235513" cy="307777"/>
              </a:xfrm>
              <a:prstGeom prst="rect">
                <a:avLst/>
              </a:prstGeom>
              <a:blipFill>
                <a:blip r:embed="rId3"/>
                <a:stretch>
                  <a:fillRect l="-27778" r="-16667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A2F22DB-F038-DE4E-A56D-2226F0A4C370}"/>
                  </a:ext>
                </a:extLst>
              </p:cNvPr>
              <p:cNvSpPr txBox="1"/>
              <p:nvPr/>
            </p:nvSpPr>
            <p:spPr>
              <a:xfrm>
                <a:off x="516009" y="300492"/>
                <a:ext cx="7678962" cy="7608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000" dirty="0">
                    <a:solidFill>
                      <a:srgbClr val="0B3C5C"/>
                    </a:solidFill>
                  </a:rPr>
                  <a:t>Recall from previous lecture:</a:t>
                </a:r>
              </a:p>
              <a:p>
                <a:pPr>
                  <a:lnSpc>
                    <a:spcPct val="200000"/>
                  </a:lnSpc>
                </a:pPr>
                <a:endParaRPr lang="en-US" sz="2000" dirty="0">
                  <a:solidFill>
                    <a:srgbClr val="0B3C5C"/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2000" dirty="0">
                    <a:solidFill>
                      <a:srgbClr val="0B3C5C"/>
                    </a:solidFill>
                  </a:rPr>
                  <a:t>Hypothesis class:     	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B3C5C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000" i="1">
                        <a:solidFill>
                          <a:srgbClr val="0B3C5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i="1">
                        <a:solidFill>
                          <a:srgbClr val="0B3C5C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i="1">
                        <a:solidFill>
                          <a:srgbClr val="0B3C5C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i="1">
                        <a:solidFill>
                          <a:srgbClr val="0B3C5C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000" i="1">
                        <a:solidFill>
                          <a:srgbClr val="0B3C5C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000" b="0" i="1" smtClean="0">
                        <a:solidFill>
                          <a:srgbClr val="0B3C5C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000" i="1">
                        <a:solidFill>
                          <a:srgbClr val="0B3C5C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rgbClr val="0B3C5C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US" sz="2000" i="1" dirty="0">
                  <a:solidFill>
                    <a:srgbClr val="0B3C5C"/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2000" dirty="0">
                    <a:solidFill>
                      <a:srgbClr val="0B3C5C"/>
                    </a:solidFill>
                  </a:rPr>
                  <a:t>A loss function:    	    </a:t>
                </a:r>
                <a:r>
                  <a:rPr lang="en-US" sz="2000" i="1" dirty="0">
                    <a:solidFill>
                      <a:srgbClr val="0B3C5C"/>
                    </a:solidFill>
                  </a:rPr>
                  <a:t> 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B3C5C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000" b="0" i="1" smtClean="0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0B3C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0B3C5C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solidFill>
                          <a:srgbClr val="0B3C5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b="0" i="1" smtClean="0">
                        <a:solidFill>
                          <a:srgbClr val="0B3C5C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000" b="0" i="1" smtClean="0">
                        <a:solidFill>
                          <a:srgbClr val="0B3C5C"/>
                        </a:solidFill>
                        <a:latin typeface="Cambria Math" panose="02040503050406030204" pitchFamily="18" charset="0"/>
                      </a:rPr>
                      <m:t>,    </m:t>
                    </m:r>
                    <m:r>
                      <a:rPr lang="en-US" sz="2000" b="0" i="1" smtClean="0">
                        <a:solidFill>
                          <a:srgbClr val="0B3C5C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000" b="0" i="1" smtClean="0">
                        <a:solidFill>
                          <a:srgbClr val="0B3C5C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0" i="1" smtClean="0">
                        <a:solidFill>
                          <a:srgbClr val="0B3C5C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solidFill>
                          <a:srgbClr val="0B3C5C"/>
                        </a:solidFill>
                        <a:latin typeface="Cambria Math" panose="02040503050406030204" pitchFamily="18" charset="0"/>
                      </a:rPr>
                      <m:t>., </m:t>
                    </m:r>
                    <m:r>
                      <a:rPr lang="en-US" sz="2000" b="0" i="1" smtClean="0">
                        <a:solidFill>
                          <a:srgbClr val="0B3C5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  <m:r>
                      <a:rPr lang="en-US" sz="2000" b="0" i="1" smtClean="0">
                        <a:solidFill>
                          <a:srgbClr val="0B3C5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rgbClr val="0B3C5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sz="2000" b="0" i="1" smtClean="0">
                        <a:solidFill>
                          <a:srgbClr val="0B3C5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000" b="0" i="1" smtClean="0">
                        <a:solidFill>
                          <a:srgbClr val="0B3C5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2000" b="0" i="1" smtClean="0">
                        <a:solidFill>
                          <a:srgbClr val="0B3C5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rgbClr val="0B3C5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sz="2000" b="0" i="1" smtClean="0">
                        <a:solidFill>
                          <a:srgbClr val="0B3C5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000" b="0" i="1" dirty="0">
                  <a:solidFill>
                    <a:srgbClr val="0B3C5C"/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2000" dirty="0">
                    <a:solidFill>
                      <a:srgbClr val="0B3C5C"/>
                    </a:solidFill>
                  </a:rPr>
                  <a:t>Expected risk:	                  	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B3C5C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sz="2000" b="0" i="1" smtClean="0">
                        <a:solidFill>
                          <a:srgbClr val="0B3C5C"/>
                        </a:solidFill>
                        <a:latin typeface="Cambria Math" panose="02040503050406030204" pitchFamily="18" charset="0"/>
                      </a:rPr>
                      <m:t>:=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rgbClr val="0B3C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0B3C5C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sz="2000" i="1">
                                <a:solidFill>
                                  <a:srgbClr val="0B3C5C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rgbClr val="0B3C5C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US" sz="2000" i="1" dirty="0">
                  <a:solidFill>
                    <a:srgbClr val="0B3C5C"/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2000" dirty="0">
                    <a:solidFill>
                      <a:srgbClr val="0B3C5C"/>
                    </a:solidFill>
                  </a:rPr>
                  <a:t>Expected risk minimizer: 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0B3C5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func>
                      <m:funcPr>
                        <m:ctrlPr>
                          <a:rPr lang="en-US" sz="2000" b="0" i="1" smtClean="0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b="0" i="1" smtClean="0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  <m:t>𝑎𝑟𝑔</m:t>
                        </m:r>
                      </m:fName>
                      <m:e>
                        <m:func>
                          <m:funcPr>
                            <m:ctrlPr>
                              <a:rPr lang="en-US" sz="2000" b="0" i="1" smtClean="0">
                                <a:solidFill>
                                  <a:srgbClr val="0B3C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000" b="0" i="1" smtClean="0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en-US" sz="2000" b="0" i="1" smtClean="0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  <m:t>𝑚𝑖𝑛</m:t>
                                </m:r>
                              </m:e>
                              <m:lim>
                                <m:r>
                                  <a:rPr lang="en-US" sz="2000" b="0" i="1" smtClean="0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sz="2000" b="0" i="1" smtClean="0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2000" b="0" i="1" smtClean="0">
                                <a:solidFill>
                                  <a:srgbClr val="0B3C5C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US" sz="2000" b="0" i="1" dirty="0">
                  <a:solidFill>
                    <a:srgbClr val="0B3C5C"/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2000" dirty="0">
                    <a:solidFill>
                      <a:srgbClr val="0B3C5C"/>
                    </a:solidFill>
                  </a:rPr>
                  <a:t>Given a set of samples:      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solidFill>
                                  <a:srgbClr val="0B3C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rgbClr val="0B3C5C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2000" i="1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i="1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US" sz="2000" i="1" dirty="0"/>
              </a:p>
              <a:p>
                <a:pPr>
                  <a:lnSpc>
                    <a:spcPct val="200000"/>
                  </a:lnSpc>
                </a:pPr>
                <a:r>
                  <a:rPr lang="en-US" sz="2000" dirty="0">
                    <a:solidFill>
                      <a:srgbClr val="0B3C5C"/>
                    </a:solidFill>
                  </a:rPr>
                  <a:t>Empirical risk:                   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0" i="1" smtClean="0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d>
                      <m:dPr>
                        <m:ctrlPr>
                          <a:rPr lang="en-US" sz="2000" i="1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sz="2000" i="1" smtClean="0">
                        <a:solidFill>
                          <a:srgbClr val="0B3C5C"/>
                        </a:solidFill>
                        <a:latin typeface="Cambria Math" panose="02040503050406030204" pitchFamily="18" charset="0"/>
                      </a:rPr>
                      <m:t>≔</m:t>
                    </m:r>
                    <m:f>
                      <m:fPr>
                        <m:ctrlPr>
                          <a:rPr lang="en-US" sz="2000" i="1" smtClean="0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2000" i="1" smtClean="0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000" i="1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rgbClr val="0B3C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rgbClr val="0B3C5C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solidFill>
                                  <a:srgbClr val="0B3C5C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rgbClr val="0B3C5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rgbClr val="0B3C5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0B3C5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en-US" sz="2000" i="1" dirty="0">
                  <a:solidFill>
                    <a:srgbClr val="0B3C5C"/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2000" dirty="0">
                    <a:solidFill>
                      <a:srgbClr val="0B3C5C"/>
                    </a:solidFill>
                  </a:rPr>
                  <a:t>Empirical risk minimizer:  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0" i="1" smtClean="0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en-US" sz="2000" i="1">
                        <a:solidFill>
                          <a:srgbClr val="0B3C5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func>
                      <m:funcPr>
                        <m:ctrlPr>
                          <a:rPr lang="en-US" sz="2000" i="1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solidFill>
                              <a:srgbClr val="0B3C5C"/>
                            </a:solidFill>
                            <a:latin typeface="Cambria Math" panose="02040503050406030204" pitchFamily="18" charset="0"/>
                          </a:rPr>
                          <m:t>𝑎𝑟𝑔</m:t>
                        </m:r>
                      </m:fName>
                      <m:e>
                        <m:func>
                          <m:funcPr>
                            <m:ctrlPr>
                              <a:rPr lang="en-US" sz="2000" i="1">
                                <a:solidFill>
                                  <a:srgbClr val="0B3C5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000" i="1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en-US" sz="2000" i="1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  <m:t>𝑚𝑖𝑛</m:t>
                                </m:r>
                              </m:e>
                              <m:lim>
                                <m:r>
                                  <a:rPr lang="en-US" sz="2000" i="1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sz="2000" i="1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i="1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lim>
                            </m:limLow>
                          </m:fName>
                          <m:e>
                            <m:acc>
                              <m:accPr>
                                <m:chr m:val="̂"/>
                                <m:ctrlPr>
                                  <a:rPr lang="en-US" sz="2000" b="0" i="1" smtClean="0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solidFill>
                                      <a:srgbClr val="0B3C5C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US" sz="2000" i="1" dirty="0">
                  <a:solidFill>
                    <a:srgbClr val="0B3C5C"/>
                  </a:solidFill>
                </a:endParaRPr>
              </a:p>
              <a:p>
                <a:pPr>
                  <a:lnSpc>
                    <a:spcPct val="200000"/>
                  </a:lnSpc>
                </a:pPr>
                <a:endParaRPr lang="en-US" sz="2000" dirty="0">
                  <a:solidFill>
                    <a:srgbClr val="0B3C5C"/>
                  </a:solidFill>
                </a:endParaRPr>
              </a:p>
              <a:p>
                <a:pPr>
                  <a:lnSpc>
                    <a:spcPct val="200000"/>
                  </a:lnSpc>
                </a:pPr>
                <a:endParaRPr lang="en-US" sz="2000" dirty="0">
                  <a:solidFill>
                    <a:srgbClr val="0B3C5C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A2F22DB-F038-DE4E-A56D-2226F0A4C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009" y="300492"/>
                <a:ext cx="7678962" cy="7608878"/>
              </a:xfrm>
              <a:prstGeom prst="rect">
                <a:avLst/>
              </a:prstGeom>
              <a:blipFill>
                <a:blip r:embed="rId6"/>
                <a:stretch>
                  <a:fillRect l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830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EF5A84C-251E-4947-A835-8B45D2CE0753}"/>
              </a:ext>
            </a:extLst>
          </p:cNvPr>
          <p:cNvSpPr txBox="1"/>
          <p:nvPr/>
        </p:nvSpPr>
        <p:spPr>
          <a:xfrm>
            <a:off x="441725" y="199270"/>
            <a:ext cx="8350583" cy="996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500" dirty="0">
                <a:solidFill>
                  <a:srgbClr val="0B3C5C"/>
                </a:solidFill>
              </a:rPr>
              <a:t>Recall Measures of Complexity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C97D1A6-399F-324E-8A47-840826BC6390}"/>
                  </a:ext>
                </a:extLst>
              </p:cNvPr>
              <p:cNvSpPr/>
              <p:nvPr/>
            </p:nvSpPr>
            <p:spPr>
              <a:xfrm>
                <a:off x="1917896" y="1471825"/>
                <a:ext cx="5708166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</m:e>
                    </m:d>
                    <m:r>
                      <a:rPr lang="en-US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unc>
                                  <m:funcPr>
                                    <m:ctrlP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en-US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den>
                                    </m:f>
                                  </m:e>
                                </m:func>
                              </m:e>
                            </m:d>
                          </m:num>
                          <m:den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0B3C5C"/>
                    </a:solidFill>
                  </a:rPr>
                  <a:t>with </a:t>
                </a:r>
                <a:r>
                  <a:rPr lang="en-US" dirty="0" err="1">
                    <a:solidFill>
                      <a:srgbClr val="0B3C5C"/>
                    </a:solidFill>
                  </a:rPr>
                  <a:t>prob</a:t>
                </a:r>
                <a:r>
                  <a:rPr lang="en-US" dirty="0">
                    <a:solidFill>
                      <a:srgbClr val="0B3C5C"/>
                    </a:solidFill>
                  </a:rPr>
                  <a:t> at least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B3C5C"/>
                        </a:solidFill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b="0" i="1" smtClean="0">
                        <a:solidFill>
                          <a:srgbClr val="0B3C5C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endParaRPr lang="en-US" dirty="0">
                  <a:solidFill>
                    <a:srgbClr val="0B3C5C"/>
                  </a:solidFill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C97D1A6-399F-324E-8A47-840826BC63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896" y="1471825"/>
                <a:ext cx="5708166" cy="9106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F686D21-F8D1-144E-83B7-D27B9CB4DADE}"/>
                  </a:ext>
                </a:extLst>
              </p:cNvPr>
              <p:cNvSpPr/>
              <p:nvPr/>
            </p:nvSpPr>
            <p:spPr>
              <a:xfrm>
                <a:off x="2319592" y="2765363"/>
                <a:ext cx="4594848" cy="24547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B3C5C"/>
                    </a:solidFill>
                  </a:rPr>
                  <a:t>VC-Dimension: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𝑉𝐶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unc>
                                  <m:funcPr>
                                    <m:ctrlP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func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num>
                          <m:den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rad>
                  </m:oMath>
                </a14:m>
                <a:endParaRPr lang="en-US" dirty="0">
                  <a:solidFill>
                    <a:srgbClr val="0B3C5C"/>
                  </a:solidFill>
                </a:endParaRPr>
              </a:p>
              <a:p>
                <a:endParaRPr lang="en-US" dirty="0">
                  <a:solidFill>
                    <a:srgbClr val="0B3C5C"/>
                  </a:solidFill>
                </a:endParaRPr>
              </a:p>
              <a:p>
                <a:r>
                  <a:rPr lang="en-US" dirty="0">
                    <a:solidFill>
                      <a:srgbClr val="0B3C5C"/>
                    </a:solidFill>
                  </a:rPr>
                  <a:t>Linear class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en-US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fName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</m:func>
                                  </m:e>
                                </m:d>
                              </m:num>
                              <m:den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</m:e>
                        </m:rad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B3C5C"/>
                            </a:solidFill>
                          </a:rPr>
                          <m:t> </m:t>
                        </m:r>
                      </m:e>
                    </m:d>
                  </m:oMath>
                </a14:m>
                <a:endParaRPr lang="en-US" dirty="0">
                  <a:solidFill>
                    <a:srgbClr val="0B3C5C"/>
                  </a:solidFill>
                </a:endParaRPr>
              </a:p>
              <a:p>
                <a:endParaRPr lang="en-US" dirty="0">
                  <a:solidFill>
                    <a:srgbClr val="0B3C5C"/>
                  </a:solidFill>
                </a:endParaRPr>
              </a:p>
              <a:p>
                <a:r>
                  <a:rPr lang="en-US" dirty="0">
                    <a:solidFill>
                      <a:srgbClr val="0B3C5C"/>
                    </a:solidFill>
                  </a:rPr>
                  <a:t>Bounded linear class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en-US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fName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</m:func>
                                  </m:e>
                                </m:d>
                              </m:num>
                              <m:den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</m:e>
                        </m:rad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B3C5C"/>
                            </a:solidFill>
                          </a:rPr>
                          <m:t> </m:t>
                        </m:r>
                      </m:e>
                    </m:d>
                  </m:oMath>
                </a14:m>
                <a:endParaRPr lang="en-US" dirty="0">
                  <a:solidFill>
                    <a:srgbClr val="0B3C5C"/>
                  </a:solidFill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F686D21-F8D1-144E-83B7-D27B9CB4DA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9592" y="2765363"/>
                <a:ext cx="4594848" cy="2454711"/>
              </a:xfrm>
              <a:prstGeom prst="rect">
                <a:avLst/>
              </a:prstGeom>
              <a:blipFill>
                <a:blip r:embed="rId3"/>
                <a:stretch>
                  <a:fillRect l="-1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542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78885C-8104-C94F-B19E-BD6C33969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765B80A-8335-FD41-97FD-465FFC0556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" b="19671"/>
          <a:stretch/>
        </p:blipFill>
        <p:spPr>
          <a:xfrm>
            <a:off x="335866" y="1"/>
            <a:ext cx="8125382" cy="5291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98F5A8-25AE-0644-8B47-92811321E263}"/>
              </a:ext>
            </a:extLst>
          </p:cNvPr>
          <p:cNvSpPr txBox="1"/>
          <p:nvPr/>
        </p:nvSpPr>
        <p:spPr>
          <a:xfrm>
            <a:off x="7353932" y="6423445"/>
            <a:ext cx="1372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Slides from Ben </a:t>
            </a:r>
            <a:r>
              <a:rPr lang="en-US" sz="900" dirty="0" err="1"/>
              <a:t>Recht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92498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78885C-8104-C94F-B19E-BD6C33969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765B80A-8335-FD41-97FD-465FFC055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6" y="0"/>
            <a:ext cx="8137574" cy="6587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98F5A8-25AE-0644-8B47-92811321E263}"/>
              </a:ext>
            </a:extLst>
          </p:cNvPr>
          <p:cNvSpPr txBox="1"/>
          <p:nvPr/>
        </p:nvSpPr>
        <p:spPr>
          <a:xfrm>
            <a:off x="7353932" y="6423445"/>
            <a:ext cx="1372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Slides from Ben </a:t>
            </a:r>
            <a:r>
              <a:rPr lang="en-US" sz="900" dirty="0" err="1"/>
              <a:t>Recht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012236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7B000F18-EE6A-C741-AB55-2D4D1A732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75" y="1383496"/>
            <a:ext cx="6262650" cy="466724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6D062F-17CD-0649-B78B-FCF93DCA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69AC76-6BC8-1F46-87EE-B0FDCC738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57933"/>
            <a:ext cx="8405622" cy="1325563"/>
          </a:xfrm>
        </p:spPr>
        <p:txBody>
          <a:bodyPr/>
          <a:lstStyle/>
          <a:p>
            <a:pPr algn="ctr"/>
            <a:r>
              <a:rPr lang="en-US" dirty="0"/>
              <a:t>What is happening in practice?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7F22A-E58F-5F41-A664-85F2B46A1A7A}"/>
              </a:ext>
            </a:extLst>
          </p:cNvPr>
          <p:cNvSpPr txBox="1"/>
          <p:nvPr/>
        </p:nvSpPr>
        <p:spPr>
          <a:xfrm>
            <a:off x="7142858" y="6422226"/>
            <a:ext cx="1372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Slides from Ben </a:t>
            </a:r>
            <a:r>
              <a:rPr lang="en-US" sz="900" dirty="0" err="1"/>
              <a:t>Recht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1487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3E04098D-0F53-9D46-A8DD-16ABE73F8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44" y="1494028"/>
            <a:ext cx="5977864" cy="466724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653175-9C17-2B45-80C3-D997FC7A0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E5565C-E9B7-4C42-840D-949A29B93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Is this overfitting?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6DFBED-CAB1-4E46-BF7A-9FCB8A78DE76}"/>
              </a:ext>
            </a:extLst>
          </p:cNvPr>
          <p:cNvSpPr txBox="1"/>
          <p:nvPr/>
        </p:nvSpPr>
        <p:spPr>
          <a:xfrm>
            <a:off x="7142858" y="6422226"/>
            <a:ext cx="1372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Slides from Ben </a:t>
            </a:r>
            <a:r>
              <a:rPr lang="en-US" sz="900" dirty="0" err="1"/>
              <a:t>Recht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35613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{33A0934D-4D0D-334B-981F-DBC5469F0C69}tf16401378</Template>
  <TotalTime>34855</TotalTime>
  <Words>497</Words>
  <Application>Microsoft Macintosh PowerPoint</Application>
  <PresentationFormat>On-screen Show (4:3)</PresentationFormat>
  <Paragraphs>125</Paragraphs>
  <Slides>31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Cambria Math</vt:lpstr>
      <vt:lpstr>Century Schoolbook</vt:lpstr>
      <vt:lpstr>Graphik Web</vt:lpstr>
      <vt:lpstr>Office Theme</vt:lpstr>
      <vt:lpstr>CMS 165  Lecture 11</vt:lpstr>
      <vt:lpstr>Decomposition of Errors</vt:lpstr>
      <vt:lpstr>Classical NN theory</vt:lpstr>
      <vt:lpstr>PowerPoint Presentation</vt:lpstr>
      <vt:lpstr>PowerPoint Presentation</vt:lpstr>
      <vt:lpstr>PowerPoint Presentation</vt:lpstr>
      <vt:lpstr>PowerPoint Presentation</vt:lpstr>
      <vt:lpstr>What is happening in practice?</vt:lpstr>
      <vt:lpstr>Is this overfitting?</vt:lpstr>
      <vt:lpstr>Look closely at data..</vt:lpstr>
      <vt:lpstr>Solution? Better Test Sets..</vt:lpstr>
      <vt:lpstr>Accuracy on harder test set</vt:lpstr>
      <vt:lpstr>What about Imagenet</vt:lpstr>
      <vt:lpstr>PowerPoint Presentation</vt:lpstr>
      <vt:lpstr>PowerPoint Presentation</vt:lpstr>
      <vt:lpstr>PowerPoint Presentation</vt:lpstr>
      <vt:lpstr>Conclusions of this study</vt:lpstr>
      <vt:lpstr>Theoretical explanation for this?</vt:lpstr>
      <vt:lpstr>Theory for Modern NN</vt:lpstr>
      <vt:lpstr>Setup</vt:lpstr>
      <vt:lpstr>Model Norm (RFF)</vt:lpstr>
      <vt:lpstr>Kernel Machine Result</vt:lpstr>
      <vt:lpstr>Model Norm (Random Relu)</vt:lpstr>
      <vt:lpstr>Fully connected NN</vt:lpstr>
      <vt:lpstr>Interpolation result</vt:lpstr>
      <vt:lpstr>What about optimization?</vt:lpstr>
      <vt:lpstr>So what is the cost?</vt:lpstr>
      <vt:lpstr>Huge compute requirements</vt:lpstr>
      <vt:lpstr>Huge compute requirements</vt:lpstr>
      <vt:lpstr>Is this a good summary?</vt:lpstr>
      <vt:lpstr>Next Lecture..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Anima Anandkumar</cp:lastModifiedBy>
  <cp:revision>669</cp:revision>
  <dcterms:created xsi:type="dcterms:W3CDTF">2013-07-15T20:26:40Z</dcterms:created>
  <dcterms:modified xsi:type="dcterms:W3CDTF">2019-02-19T20:41:40Z</dcterms:modified>
</cp:coreProperties>
</file>