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handoutMasterIdLst>
    <p:handoutMasterId r:id="rId53"/>
  </p:handoutMasterIdLst>
  <p:sldIdLst>
    <p:sldId id="256" r:id="rId2"/>
    <p:sldId id="307" r:id="rId3"/>
    <p:sldId id="275" r:id="rId4"/>
    <p:sldId id="316" r:id="rId5"/>
    <p:sldId id="283" r:id="rId6"/>
    <p:sldId id="314" r:id="rId7"/>
    <p:sldId id="315" r:id="rId8"/>
    <p:sldId id="284" r:id="rId9"/>
    <p:sldId id="285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17" r:id="rId21"/>
    <p:sldId id="328" r:id="rId22"/>
    <p:sldId id="286" r:id="rId23"/>
    <p:sldId id="329" r:id="rId24"/>
    <p:sldId id="330" r:id="rId25"/>
    <p:sldId id="331" r:id="rId26"/>
    <p:sldId id="334" r:id="rId27"/>
    <p:sldId id="332" r:id="rId28"/>
    <p:sldId id="333" r:id="rId29"/>
    <p:sldId id="287" r:id="rId30"/>
    <p:sldId id="288" r:id="rId31"/>
    <p:sldId id="292" r:id="rId32"/>
    <p:sldId id="289" r:id="rId33"/>
    <p:sldId id="290" r:id="rId34"/>
    <p:sldId id="291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C5C"/>
    <a:srgbClr val="00A2FF"/>
    <a:srgbClr val="A5A5A5"/>
    <a:srgbClr val="5B9BD5"/>
    <a:srgbClr val="FFC101"/>
    <a:srgbClr val="ED7D31"/>
    <a:srgbClr val="4472C4"/>
    <a:srgbClr val="0B334C"/>
    <a:srgbClr val="145277"/>
    <a:srgbClr val="1C6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9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38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559A16-C712-1E45-B909-117059C15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6E1F5-BD82-4B49-AE19-6E1CC81491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1DF50-96D9-5E4B-892B-BA91D4639003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7B19D-1DF2-2945-8086-1BC09CCC77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3C922-3EFD-5E47-83C0-FC5F9D61F7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5DFAE-56D1-4D4D-BCA3-08D51FB4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1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F8E02-8D5C-8F46-801D-22E59709E048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C72ED-F710-D14C-B88D-3CFFDE3BA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01E5-DDB2-7443-8CDA-1A2DD023E0FF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5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7167-2231-B049-A868-239852AFA2E1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1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136B-B5C3-5A4F-89D6-27E74AD4D74D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2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  <a:lvl2pPr>
              <a:defRPr>
                <a:solidFill>
                  <a:srgbClr val="0B3C5C"/>
                </a:solidFill>
              </a:defRPr>
            </a:lvl2pPr>
            <a:lvl3pPr>
              <a:defRPr>
                <a:solidFill>
                  <a:srgbClr val="0B3C5C"/>
                </a:solidFill>
              </a:defRPr>
            </a:lvl3pPr>
            <a:lvl4pPr>
              <a:defRPr>
                <a:solidFill>
                  <a:srgbClr val="0B3C5C"/>
                </a:solidFill>
              </a:defRPr>
            </a:lvl4pPr>
            <a:lvl5pPr>
              <a:defRPr>
                <a:solidFill>
                  <a:srgbClr val="0B3C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fld id="{AC3EF3FE-BF64-9543-944D-AEA5DD305642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2008" y="6355080"/>
            <a:ext cx="2057400" cy="365125"/>
          </a:xfrm>
        </p:spPr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9C0B26-484B-454D-8084-907870F4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216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42D4-F7C0-1840-B8E2-5E8A589E4115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4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93F2-76DE-204F-81B1-068D1F3FE457}" type="datetime1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4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C46E-EF96-C146-B20F-C22619AF2935}" type="datetime1">
              <a:rPr lang="en-US" smtClean="0"/>
              <a:t>2/20/19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2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327-00B5-E04E-87E1-991927A87BB2}" type="datetime1">
              <a:rPr lang="en-US" smtClean="0"/>
              <a:t>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4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6B54-807E-CB4D-AE16-CDE505A4222B}" type="datetime1">
              <a:rPr lang="en-US" smtClean="0"/>
              <a:t>2/20/19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3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77C2-08F8-2948-8994-3FBCFF80EB85}" type="datetime1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6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5833-D607-0149-BEB2-EE79F4793758}" type="datetime1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3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B3C5C"/>
                </a:solidFill>
              </a:defRPr>
            </a:lvl1pPr>
          </a:lstStyle>
          <a:p>
            <a:fld id="{9DCF1C61-B2B9-6E49-807D-F90CD124216E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B3C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2008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B3C5C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3C5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B3C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B3C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B3C5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B3C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B3C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CE4BA-E709-A049-9AD6-212FCF0E5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CMS 165 </a:t>
            </a:r>
            <a:br>
              <a:rPr lang="en-US" dirty="0"/>
            </a:br>
            <a:r>
              <a:rPr lang="en-US" dirty="0"/>
              <a:t>Lecture 12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06646-211B-704A-B919-12098B1893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Robust Deep Learning</a:t>
            </a:r>
          </a:p>
        </p:txBody>
      </p:sp>
    </p:spTree>
    <p:extLst>
      <p:ext uri="{BB962C8B-B14F-4D97-AF65-F5344CB8AC3E}">
        <p14:creationId xmlns:p14="http://schemas.microsoft.com/office/powerpoint/2010/main" val="2097130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7F501A6B-CA80-DA4F-97B8-9C56FA33E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8" y="683792"/>
            <a:ext cx="8846502" cy="4805994"/>
          </a:xfrm>
        </p:spPr>
      </p:pic>
    </p:spTree>
    <p:extLst>
      <p:ext uri="{BB962C8B-B14F-4D97-AF65-F5344CB8AC3E}">
        <p14:creationId xmlns:p14="http://schemas.microsoft.com/office/powerpoint/2010/main" val="624543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7F501A6B-CA80-DA4F-97B8-9C56FA33E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8" y="683792"/>
            <a:ext cx="8846502" cy="4805994"/>
          </a:xfr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D4309B6-BEC9-EF4E-9DC3-57AF3A071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9" y="740313"/>
            <a:ext cx="8777642" cy="45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03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20AC7EC6-287D-3B4E-B8B3-D12454825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08295"/>
            <a:ext cx="7886700" cy="378599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AEEABA-5FE5-AC4F-B586-1E2A7589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900D6C-89D8-CC4A-9395-58FD33F6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recall Robustness issue of  PCA</a:t>
            </a:r>
          </a:p>
        </p:txBody>
      </p:sp>
    </p:spTree>
    <p:extLst>
      <p:ext uri="{BB962C8B-B14F-4D97-AF65-F5344CB8AC3E}">
        <p14:creationId xmlns:p14="http://schemas.microsoft.com/office/powerpoint/2010/main" val="1215258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AEEABA-5FE5-AC4F-B586-1E2A7589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900D6C-89D8-CC4A-9395-58FD33F6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985C73-7AFF-2544-A81A-821957824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0" y="462224"/>
            <a:ext cx="7851100" cy="5684594"/>
          </a:xfrm>
        </p:spPr>
      </p:pic>
    </p:spTree>
    <p:extLst>
      <p:ext uri="{BB962C8B-B14F-4D97-AF65-F5344CB8AC3E}">
        <p14:creationId xmlns:p14="http://schemas.microsoft.com/office/powerpoint/2010/main" val="1716751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AEEABA-5FE5-AC4F-B586-1E2A7589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900D6C-89D8-CC4A-9395-58FD33F6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E1106A-5CFD-DB40-8C98-BA2F44E6A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7" y="137795"/>
            <a:ext cx="8379369" cy="594561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BD91F2-95D9-554C-88E8-EC432B9A452F}"/>
              </a:ext>
            </a:extLst>
          </p:cNvPr>
          <p:cNvSpPr txBox="1"/>
          <p:nvPr/>
        </p:nvSpPr>
        <p:spPr>
          <a:xfrm>
            <a:off x="80386" y="6061523"/>
            <a:ext cx="962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</a:t>
            </a:r>
            <a:r>
              <a:rPr lang="en-US" b="1" dirty="0"/>
              <a:t>Non-convex Robust PCA</a:t>
            </a:r>
            <a:r>
              <a:rPr lang="en-US" dirty="0"/>
              <a:t>” P. </a:t>
            </a:r>
            <a:r>
              <a:rPr lang="en-US" dirty="0" err="1"/>
              <a:t>Netrapalli</a:t>
            </a:r>
            <a:r>
              <a:rPr lang="en-US" dirty="0"/>
              <a:t>, U. N. Niranjan, S. </a:t>
            </a:r>
            <a:r>
              <a:rPr lang="en-US" dirty="0" err="1"/>
              <a:t>Sanghavi</a:t>
            </a:r>
            <a:r>
              <a:rPr lang="en-US" dirty="0"/>
              <a:t>, A. Anandkumar, P. Jain.  </a:t>
            </a:r>
            <a:r>
              <a:rPr lang="en-US" i="1" dirty="0"/>
              <a:t>NIPS 2014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778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7F501A6B-CA80-DA4F-97B8-9C56FA33E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8" y="683792"/>
            <a:ext cx="8846502" cy="4805994"/>
          </a:xfr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D4309B6-BEC9-EF4E-9DC3-57AF3A071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9" y="740313"/>
            <a:ext cx="8777642" cy="45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3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5183D5D-1557-1247-9F45-0931BD57A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718"/>
            <a:ext cx="9161847" cy="4678563"/>
          </a:xfrm>
        </p:spPr>
      </p:pic>
    </p:spTree>
    <p:extLst>
      <p:ext uri="{BB962C8B-B14F-4D97-AF65-F5344CB8AC3E}">
        <p14:creationId xmlns:p14="http://schemas.microsoft.com/office/powerpoint/2010/main" val="278645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3F350C7-BD2A-5448-8C73-FA64B4F66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794"/>
            <a:ext cx="9065757" cy="4805257"/>
          </a:xfrm>
        </p:spPr>
      </p:pic>
    </p:spTree>
    <p:extLst>
      <p:ext uri="{BB962C8B-B14F-4D97-AF65-F5344CB8AC3E}">
        <p14:creationId xmlns:p14="http://schemas.microsoft.com/office/powerpoint/2010/main" val="840849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CD8E0E-FB42-2942-843F-99983FA0E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0" y="1698171"/>
            <a:ext cx="8389380" cy="4345849"/>
          </a:xfr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A411187-72D4-2B47-BCAD-33F505CA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Black-box attacks</a:t>
            </a:r>
          </a:p>
        </p:txBody>
      </p:sp>
    </p:spTree>
    <p:extLst>
      <p:ext uri="{BB962C8B-B14F-4D97-AF65-F5344CB8AC3E}">
        <p14:creationId xmlns:p14="http://schemas.microsoft.com/office/powerpoint/2010/main" val="395006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641C53-B1C0-624B-A0A2-3FE7C37D1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" y="1406769"/>
            <a:ext cx="9227142" cy="4302727"/>
          </a:xfrm>
        </p:spPr>
      </p:pic>
    </p:spTree>
    <p:extLst>
      <p:ext uri="{BB962C8B-B14F-4D97-AF65-F5344CB8AC3E}">
        <p14:creationId xmlns:p14="http://schemas.microsoft.com/office/powerpoint/2010/main" val="140362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8885C-8104-C94F-B19E-BD6C33969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65B80A-8335-FD41-97FD-465FFC055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6" y="0"/>
            <a:ext cx="8137574" cy="6587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8F5A8-25AE-0644-8B47-92811321E263}"/>
              </a:ext>
            </a:extLst>
          </p:cNvPr>
          <p:cNvSpPr txBox="1"/>
          <p:nvPr/>
        </p:nvSpPr>
        <p:spPr>
          <a:xfrm>
            <a:off x="7353932" y="6423445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12236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4212BB-6C68-E946-96E7-4AAED8539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6" y="207899"/>
            <a:ext cx="8830448" cy="560393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</p:spTree>
    <p:extLst>
      <p:ext uri="{BB962C8B-B14F-4D97-AF65-F5344CB8AC3E}">
        <p14:creationId xmlns:p14="http://schemas.microsoft.com/office/powerpoint/2010/main" val="3625448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 descr="A close up of an animal&#10;&#10;Description automatically generated">
            <a:extLst>
              <a:ext uri="{FF2B5EF4-FFF2-40B4-BE49-F238E27FC236}">
                <a16:creationId xmlns:a16="http://schemas.microsoft.com/office/drawing/2014/main" id="{91F0FD93-43DE-B444-9EEE-E7F7F04F2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1" y="471993"/>
            <a:ext cx="7529242" cy="5152032"/>
          </a:xfrm>
        </p:spPr>
      </p:pic>
    </p:spTree>
    <p:extLst>
      <p:ext uri="{BB962C8B-B14F-4D97-AF65-F5344CB8AC3E}">
        <p14:creationId xmlns:p14="http://schemas.microsoft.com/office/powerpoint/2010/main" val="1695475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3B52CF-450A-8142-A04C-2B33D4BEA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3" y="421776"/>
            <a:ext cx="8278293" cy="5555171"/>
          </a:xfrm>
        </p:spPr>
      </p:pic>
    </p:spTree>
    <p:extLst>
      <p:ext uri="{BB962C8B-B14F-4D97-AF65-F5344CB8AC3E}">
        <p14:creationId xmlns:p14="http://schemas.microsoft.com/office/powerpoint/2010/main" val="579579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172F741F-9E18-944E-885A-CD64D8740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8" y="1155560"/>
            <a:ext cx="9181075" cy="4834395"/>
          </a:xfrm>
        </p:spPr>
      </p:pic>
    </p:spTree>
    <p:extLst>
      <p:ext uri="{BB962C8B-B14F-4D97-AF65-F5344CB8AC3E}">
        <p14:creationId xmlns:p14="http://schemas.microsoft.com/office/powerpoint/2010/main" val="1673501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532FBF-BF6E-4A44-94AE-3A78F72B7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74" y="1637881"/>
            <a:ext cx="8802851" cy="4244852"/>
          </a:xfrm>
        </p:spPr>
      </p:pic>
    </p:spTree>
    <p:extLst>
      <p:ext uri="{BB962C8B-B14F-4D97-AF65-F5344CB8AC3E}">
        <p14:creationId xmlns:p14="http://schemas.microsoft.com/office/powerpoint/2010/main" val="502116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 descr="A picture containing object&#10;&#10;Description automatically generated">
            <a:extLst>
              <a:ext uri="{FF2B5EF4-FFF2-40B4-BE49-F238E27FC236}">
                <a16:creationId xmlns:a16="http://schemas.microsoft.com/office/drawing/2014/main" id="{1F9D8D38-C663-6747-BD80-BBB01B91B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57019"/>
            <a:ext cx="7886700" cy="4088550"/>
          </a:xfrm>
        </p:spPr>
      </p:pic>
    </p:spTree>
    <p:extLst>
      <p:ext uri="{BB962C8B-B14F-4D97-AF65-F5344CB8AC3E}">
        <p14:creationId xmlns:p14="http://schemas.microsoft.com/office/powerpoint/2010/main" val="1400344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7066FB-ED81-094F-87D8-F514131A9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37073"/>
            <a:ext cx="7886700" cy="4148538"/>
          </a:xfrm>
        </p:spPr>
      </p:pic>
    </p:spTree>
    <p:extLst>
      <p:ext uri="{BB962C8B-B14F-4D97-AF65-F5344CB8AC3E}">
        <p14:creationId xmlns:p14="http://schemas.microsoft.com/office/powerpoint/2010/main" val="114313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479547-87E7-504C-8438-9F1990F91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69753"/>
            <a:ext cx="7886700" cy="4263081"/>
          </a:xfr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55D10C4E-D689-7C4D-8711-8D710480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Back to inner maximization</a:t>
            </a:r>
          </a:p>
        </p:txBody>
      </p:sp>
    </p:spTree>
    <p:extLst>
      <p:ext uri="{BB962C8B-B14F-4D97-AF65-F5344CB8AC3E}">
        <p14:creationId xmlns:p14="http://schemas.microsoft.com/office/powerpoint/2010/main" val="1796021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79662057-F794-3A4D-8B2A-7202D0716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13327"/>
            <a:ext cx="7886700" cy="4196030"/>
          </a:xfrm>
        </p:spPr>
      </p:pic>
    </p:spTree>
    <p:extLst>
      <p:ext uri="{BB962C8B-B14F-4D97-AF65-F5344CB8AC3E}">
        <p14:creationId xmlns:p14="http://schemas.microsoft.com/office/powerpoint/2010/main" val="940799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AB4387-FC3B-B34B-B2B0-8B8B04FD7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 b="13065"/>
          <a:stretch/>
        </p:blipFill>
        <p:spPr>
          <a:xfrm>
            <a:off x="337590" y="1215851"/>
            <a:ext cx="8196810" cy="3647552"/>
          </a:xfrm>
        </p:spPr>
      </p:pic>
    </p:spTree>
    <p:extLst>
      <p:ext uri="{BB962C8B-B14F-4D97-AF65-F5344CB8AC3E}">
        <p14:creationId xmlns:p14="http://schemas.microsoft.com/office/powerpoint/2010/main" val="3648034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3;&#10;&#13;&#10;Description automatically generated">
            <a:extLst>
              <a:ext uri="{FF2B5EF4-FFF2-40B4-BE49-F238E27FC236}">
                <a16:creationId xmlns:a16="http://schemas.microsoft.com/office/drawing/2014/main" id="{91F00288-D5F0-A84C-995F-655C81716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91808"/>
            <a:ext cx="7810500" cy="2286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1D423-4847-964F-9A27-41AD6E3BF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009EAA-CAB6-5841-9F28-A7DA4B95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Modern Neural Networks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65C13-72D5-EB48-87C9-91261A4602E4}"/>
              </a:ext>
            </a:extLst>
          </p:cNvPr>
          <p:cNvSpPr txBox="1"/>
          <p:nvPr/>
        </p:nvSpPr>
        <p:spPr>
          <a:xfrm>
            <a:off x="748746" y="4928616"/>
            <a:ext cx="76904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From Belkin </a:t>
            </a:r>
            <a:r>
              <a:rPr lang="en-US" sz="1500" dirty="0" err="1"/>
              <a:t>etal</a:t>
            </a:r>
            <a:r>
              <a:rPr lang="en-US" sz="1500" dirty="0"/>
              <a:t>, “Reconciling modern machine learning and the bias-variance trade-off”</a:t>
            </a:r>
          </a:p>
        </p:txBody>
      </p:sp>
    </p:spTree>
    <p:extLst>
      <p:ext uri="{BB962C8B-B14F-4D97-AF65-F5344CB8AC3E}">
        <p14:creationId xmlns:p14="http://schemas.microsoft.com/office/powerpoint/2010/main" val="3870346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AC23B5-7658-DF4D-A575-8581BA319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6" y="137795"/>
            <a:ext cx="8576667" cy="5995538"/>
          </a:xfrm>
        </p:spPr>
      </p:pic>
    </p:spTree>
    <p:extLst>
      <p:ext uri="{BB962C8B-B14F-4D97-AF65-F5344CB8AC3E}">
        <p14:creationId xmlns:p14="http://schemas.microsoft.com/office/powerpoint/2010/main" val="1653947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86EAD8-A2AD-E24F-9FAD-4B712BCA0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5" y="0"/>
            <a:ext cx="8222964" cy="6120384"/>
          </a:xfrm>
        </p:spPr>
      </p:pic>
    </p:spTree>
    <p:extLst>
      <p:ext uri="{BB962C8B-B14F-4D97-AF65-F5344CB8AC3E}">
        <p14:creationId xmlns:p14="http://schemas.microsoft.com/office/powerpoint/2010/main" val="375476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7EA969-171B-2C42-9AF2-63FCEFB04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0" y="137795"/>
            <a:ext cx="8822238" cy="6008605"/>
          </a:xfrm>
        </p:spPr>
      </p:pic>
    </p:spTree>
    <p:extLst>
      <p:ext uri="{BB962C8B-B14F-4D97-AF65-F5344CB8AC3E}">
        <p14:creationId xmlns:p14="http://schemas.microsoft.com/office/powerpoint/2010/main" val="451720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2FAF09-0872-C743-83A9-4732EEE47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6" y="118200"/>
            <a:ext cx="7914387" cy="6039168"/>
          </a:xfrm>
        </p:spPr>
      </p:pic>
    </p:spTree>
    <p:extLst>
      <p:ext uri="{BB962C8B-B14F-4D97-AF65-F5344CB8AC3E}">
        <p14:creationId xmlns:p14="http://schemas.microsoft.com/office/powerpoint/2010/main" val="180203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520AAC-7DF2-E546-97AC-81A92F8DF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3" y="137795"/>
            <a:ext cx="8985287" cy="5689283"/>
          </a:xfrm>
        </p:spPr>
      </p:pic>
    </p:spTree>
    <p:extLst>
      <p:ext uri="{BB962C8B-B14F-4D97-AF65-F5344CB8AC3E}">
        <p14:creationId xmlns:p14="http://schemas.microsoft.com/office/powerpoint/2010/main" val="2554901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44A749-4AC4-894B-93FA-95E21EA9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23A77F0-955A-5841-A48F-6B4D46B84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6"/>
            <a:ext cx="7886700" cy="1093622"/>
          </a:xfr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C15351-B08D-D34B-9B4F-56792A5A5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" y="1385317"/>
            <a:ext cx="8661679" cy="48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69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44A749-4AC4-894B-93FA-95E21EA9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23A77F0-955A-5841-A48F-6B4D46B84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6"/>
            <a:ext cx="7886700" cy="1093622"/>
          </a:xfr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C15351-B08D-D34B-9B4F-56792A5A5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" y="1385317"/>
            <a:ext cx="8661679" cy="4854347"/>
          </a:xfrm>
          <a:prstGeom prst="rect">
            <a:avLst/>
          </a:prstGeom>
        </p:spPr>
      </p:pic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98983DCB-D2E5-1C4C-999B-7A9030958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5" y="1384779"/>
            <a:ext cx="8738247" cy="492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28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44A749-4AC4-894B-93FA-95E21EA9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F75511-2CB9-9249-A681-2084BB301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3"/>
          <a:stretch/>
        </p:blipFill>
        <p:spPr>
          <a:xfrm>
            <a:off x="272828" y="485705"/>
            <a:ext cx="8598343" cy="4488229"/>
          </a:xfrm>
        </p:spPr>
      </p:pic>
    </p:spTree>
    <p:extLst>
      <p:ext uri="{BB962C8B-B14F-4D97-AF65-F5344CB8AC3E}">
        <p14:creationId xmlns:p14="http://schemas.microsoft.com/office/powerpoint/2010/main" val="2731262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44A749-4AC4-894B-93FA-95E21EA9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AF5F33-E6C6-F446-B721-E4858C4AB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8" y="365126"/>
            <a:ext cx="8575264" cy="4638953"/>
          </a:xfrm>
        </p:spPr>
      </p:pic>
    </p:spTree>
    <p:extLst>
      <p:ext uri="{BB962C8B-B14F-4D97-AF65-F5344CB8AC3E}">
        <p14:creationId xmlns:p14="http://schemas.microsoft.com/office/powerpoint/2010/main" val="3511280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44A749-4AC4-894B-93FA-95E21EA9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text&#10;&#10;Description automatically generated">
            <a:extLst>
              <a:ext uri="{FF2B5EF4-FFF2-40B4-BE49-F238E27FC236}">
                <a16:creationId xmlns:a16="http://schemas.microsoft.com/office/drawing/2014/main" id="{0DA707A8-B4C7-6541-94A4-52542E393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6" y="387504"/>
            <a:ext cx="8730608" cy="4536188"/>
          </a:xfrm>
        </p:spPr>
      </p:pic>
    </p:spTree>
    <p:extLst>
      <p:ext uri="{BB962C8B-B14F-4D97-AF65-F5344CB8AC3E}">
        <p14:creationId xmlns:p14="http://schemas.microsoft.com/office/powerpoint/2010/main" val="1170176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B6C9A-207C-C147-8F17-85F45FFF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59852B-13E5-A446-9EDF-870E37B3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about optimization?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69228C-3518-2A4C-ADA3-999199A94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7886700" cy="17777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6A78C7-7F5D-A44E-B4C5-7F2217AC5139}"/>
              </a:ext>
            </a:extLst>
          </p:cNvPr>
          <p:cNvSpPr txBox="1"/>
          <p:nvPr/>
        </p:nvSpPr>
        <p:spPr>
          <a:xfrm>
            <a:off x="938784" y="4218432"/>
            <a:ext cx="76931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Gradient descent (no stochasticity)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Fully connected networks, </a:t>
            </a:r>
            <a:r>
              <a:rPr lang="en-US" dirty="0" err="1"/>
              <a:t>ConvNets</a:t>
            </a:r>
            <a:r>
              <a:rPr lang="en-US" dirty="0"/>
              <a:t> and </a:t>
            </a:r>
            <a:r>
              <a:rPr lang="en-US" dirty="0" err="1"/>
              <a:t>Resnets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Width of each layer exponentially large in number of layers for fully connected but polynomial for  </a:t>
            </a:r>
            <a:r>
              <a:rPr lang="en-US" dirty="0" err="1"/>
              <a:t>ConvNets</a:t>
            </a:r>
            <a:r>
              <a:rPr lang="en-US" dirty="0"/>
              <a:t> and </a:t>
            </a:r>
            <a:r>
              <a:rPr lang="en-US" dirty="0" err="1"/>
              <a:t>Resnets</a:t>
            </a:r>
            <a:r>
              <a:rPr lang="en-US" dirty="0"/>
              <a:t> (but requires </a:t>
            </a:r>
            <a:r>
              <a:rPr lang="en-US" b="1" dirty="0"/>
              <a:t>overparameterization in each layer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Learning rate exponentially small in number of layers for fully connected but polynomial for  </a:t>
            </a:r>
            <a:r>
              <a:rPr lang="en-US" dirty="0" err="1"/>
              <a:t>ConvNets</a:t>
            </a:r>
            <a:r>
              <a:rPr lang="en-US" dirty="0"/>
              <a:t> and </a:t>
            </a:r>
            <a:r>
              <a:rPr lang="en-US" dirty="0" err="1"/>
              <a:t>Resnets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55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44A749-4AC4-894B-93FA-95E21EA9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760F92-1A1F-0949-BCDA-8861A8C68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4" y="237259"/>
            <a:ext cx="8592382" cy="4676385"/>
          </a:xfrm>
        </p:spPr>
      </p:pic>
    </p:spTree>
    <p:extLst>
      <p:ext uri="{BB962C8B-B14F-4D97-AF65-F5344CB8AC3E}">
        <p14:creationId xmlns:p14="http://schemas.microsoft.com/office/powerpoint/2010/main" val="2583393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44A749-4AC4-894B-93FA-95E21EA9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1D39AD-9985-B84A-ABAF-86F81130C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" y="394954"/>
            <a:ext cx="9076563" cy="4818623"/>
          </a:xfrm>
        </p:spPr>
      </p:pic>
    </p:spTree>
    <p:extLst>
      <p:ext uri="{BB962C8B-B14F-4D97-AF65-F5344CB8AC3E}">
        <p14:creationId xmlns:p14="http://schemas.microsoft.com/office/powerpoint/2010/main" val="2224473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44A749-4AC4-894B-93FA-95E21EA9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D2F59FC-3628-244E-9F2C-62B25B85F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5" y="375174"/>
            <a:ext cx="8822828" cy="4669098"/>
          </a:xfrm>
        </p:spPr>
      </p:pic>
    </p:spTree>
    <p:extLst>
      <p:ext uri="{BB962C8B-B14F-4D97-AF65-F5344CB8AC3E}">
        <p14:creationId xmlns:p14="http://schemas.microsoft.com/office/powerpoint/2010/main" val="4054254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950B7E1-DDBC-5A44-8FAC-8E7824E25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3"/>
          <a:stretch/>
        </p:blipFill>
        <p:spPr>
          <a:xfrm>
            <a:off x="36531" y="561285"/>
            <a:ext cx="9107469" cy="4633714"/>
          </a:xfrm>
        </p:spPr>
      </p:pic>
    </p:spTree>
    <p:extLst>
      <p:ext uri="{BB962C8B-B14F-4D97-AF65-F5344CB8AC3E}">
        <p14:creationId xmlns:p14="http://schemas.microsoft.com/office/powerpoint/2010/main" val="1632731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E1B53B-7CAE-D948-85A9-08806012F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4" y="1000379"/>
            <a:ext cx="8951352" cy="4711237"/>
          </a:xfrm>
        </p:spPr>
      </p:pic>
    </p:spTree>
    <p:extLst>
      <p:ext uri="{BB962C8B-B14F-4D97-AF65-F5344CB8AC3E}">
        <p14:creationId xmlns:p14="http://schemas.microsoft.com/office/powerpoint/2010/main" val="1507715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CBCC0D-5FEA-704F-90F1-FABC12192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" y="487680"/>
            <a:ext cx="9104306" cy="4219575"/>
          </a:xfrm>
        </p:spPr>
      </p:pic>
    </p:spTree>
    <p:extLst>
      <p:ext uri="{BB962C8B-B14F-4D97-AF65-F5344CB8AC3E}">
        <p14:creationId xmlns:p14="http://schemas.microsoft.com/office/powerpoint/2010/main" val="3753546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0F093F-5EC6-A34E-A198-CB920BE26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184"/>
            <a:ext cx="9070040" cy="3928907"/>
          </a:xfrm>
        </p:spPr>
      </p:pic>
    </p:spTree>
    <p:extLst>
      <p:ext uri="{BB962C8B-B14F-4D97-AF65-F5344CB8AC3E}">
        <p14:creationId xmlns:p14="http://schemas.microsoft.com/office/powerpoint/2010/main" val="29195078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3A6F565-7F5E-104C-BE94-0E6C77C2E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2" y="239553"/>
            <a:ext cx="7509752" cy="6000111"/>
          </a:xfrm>
        </p:spPr>
      </p:pic>
    </p:spTree>
    <p:extLst>
      <p:ext uri="{BB962C8B-B14F-4D97-AF65-F5344CB8AC3E}">
        <p14:creationId xmlns:p14="http://schemas.microsoft.com/office/powerpoint/2010/main" val="3029606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51182F-6545-5E46-AA58-7CC1D9006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9" y="483552"/>
            <a:ext cx="8824762" cy="5506403"/>
          </a:xfrm>
        </p:spPr>
      </p:pic>
    </p:spTree>
    <p:extLst>
      <p:ext uri="{BB962C8B-B14F-4D97-AF65-F5344CB8AC3E}">
        <p14:creationId xmlns:p14="http://schemas.microsoft.com/office/powerpoint/2010/main" val="132979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19A94B-95EE-5341-B347-78266B2E2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6" y="387504"/>
            <a:ext cx="9003048" cy="4906972"/>
          </a:xfrm>
        </p:spPr>
      </p:pic>
    </p:spTree>
    <p:extLst>
      <p:ext uri="{BB962C8B-B14F-4D97-AF65-F5344CB8AC3E}">
        <p14:creationId xmlns:p14="http://schemas.microsoft.com/office/powerpoint/2010/main" val="416115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383C454-DA8C-F340-905E-F387C505D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40" y="1567543"/>
            <a:ext cx="6093358" cy="467975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F3F283-ABD1-214D-8D0B-F7A6DC8B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16266C-085E-104E-B96F-1EC0F41B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this a good summary?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B43A8-AED1-C440-AB90-D633E9F5CE3E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19704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667813-2D3C-9044-82B8-1E3529676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4" y="512065"/>
            <a:ext cx="8779692" cy="4430776"/>
          </a:xfrm>
        </p:spPr>
      </p:pic>
    </p:spTree>
    <p:extLst>
      <p:ext uri="{BB962C8B-B14F-4D97-AF65-F5344CB8AC3E}">
        <p14:creationId xmlns:p14="http://schemas.microsoft.com/office/powerpoint/2010/main" val="238632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8A70F-4A6B-6C44-A906-B86FF94F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3B7A0-53A2-F54D-9648-F327F30980BF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AC77A5D-3BB2-C74B-9514-309E3FFA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Huge compute requirements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C4DC2B03-E44B-BE44-B3CD-4595DBA0E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4" y="1376168"/>
            <a:ext cx="5620217" cy="4776411"/>
          </a:xfrm>
        </p:spPr>
      </p:pic>
    </p:spTree>
    <p:extLst>
      <p:ext uri="{BB962C8B-B14F-4D97-AF65-F5344CB8AC3E}">
        <p14:creationId xmlns:p14="http://schemas.microsoft.com/office/powerpoint/2010/main" val="1272349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8A70F-4A6B-6C44-A906-B86FF94F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3B7A0-53A2-F54D-9648-F327F30980BF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AC77A5D-3BB2-C74B-9514-309E3FFA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Huge compute requirements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4DBDB5-76F2-8842-861C-1DFC61A8A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41" y="1487424"/>
            <a:ext cx="6309303" cy="4689539"/>
          </a:xfrm>
        </p:spPr>
      </p:pic>
    </p:spTree>
    <p:extLst>
      <p:ext uri="{BB962C8B-B14F-4D97-AF65-F5344CB8AC3E}">
        <p14:creationId xmlns:p14="http://schemas.microsoft.com/office/powerpoint/2010/main" val="4083105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9250-8D88-BD40-A6CC-1FF9F3B7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Robust Deep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8067A-C2F9-0D4F-8529-3F3090A01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247DF-9EAD-194D-BADB-3580C4885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4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6178641" y="6239664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Alex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Madry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and Zico Kolter, </a:t>
            </a:r>
            <a:r>
              <a:rPr lang="en-US" sz="900" dirty="0" err="1">
                <a:solidFill>
                  <a:srgbClr val="2C2C2C"/>
                </a:solidFill>
                <a:latin typeface="Graphik Web"/>
              </a:rPr>
              <a:t>NeurIPS</a:t>
            </a:r>
            <a:r>
              <a:rPr lang="en-US" sz="900" dirty="0">
                <a:solidFill>
                  <a:srgbClr val="2C2C2C"/>
                </a:solidFill>
                <a:latin typeface="Graphik Web"/>
              </a:rPr>
              <a:t> tutorial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6BA4B0-841F-224E-AB4B-5A5F67B29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" y="492367"/>
            <a:ext cx="9075983" cy="4943241"/>
          </a:xfrm>
        </p:spPr>
      </p:pic>
    </p:spTree>
    <p:extLst>
      <p:ext uri="{BB962C8B-B14F-4D97-AF65-F5344CB8AC3E}">
        <p14:creationId xmlns:p14="http://schemas.microsoft.com/office/powerpoint/2010/main" val="27445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{33A0934D-4D0D-334B-981F-DBC5469F0C69}tf16401378</Template>
  <TotalTime>36002</TotalTime>
  <Words>455</Words>
  <Application>Microsoft Macintosh PowerPoint</Application>
  <PresentationFormat>On-screen Show (4:3)</PresentationFormat>
  <Paragraphs>109</Paragraphs>
  <Slides>50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Century Schoolbook</vt:lpstr>
      <vt:lpstr>Graphik Web</vt:lpstr>
      <vt:lpstr>Office Theme</vt:lpstr>
      <vt:lpstr>CMS 165  Lecture 12</vt:lpstr>
      <vt:lpstr>PowerPoint Presentation</vt:lpstr>
      <vt:lpstr>Modern Neural Networks</vt:lpstr>
      <vt:lpstr>What about optimization?</vt:lpstr>
      <vt:lpstr>Is this a good summary?</vt:lpstr>
      <vt:lpstr>Huge compute requirements</vt:lpstr>
      <vt:lpstr>Huge compute requirements</vt:lpstr>
      <vt:lpstr>Robust Deep Learning</vt:lpstr>
      <vt:lpstr>PowerPoint Presentation</vt:lpstr>
      <vt:lpstr>PowerPoint Presentation</vt:lpstr>
      <vt:lpstr>PowerPoint Presentation</vt:lpstr>
      <vt:lpstr>Aside: recall Robustness issue of  PCA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Black-box attacks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inner maximization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Anima Anandkumar</cp:lastModifiedBy>
  <cp:revision>690</cp:revision>
  <dcterms:created xsi:type="dcterms:W3CDTF">2013-07-15T20:26:40Z</dcterms:created>
  <dcterms:modified xsi:type="dcterms:W3CDTF">2019-02-21T19:58:51Z</dcterms:modified>
</cp:coreProperties>
</file>