
<file path=[Content_Types].xml><?xml version="1.0" encoding="utf-8"?>
<Types xmlns="http://schemas.openxmlformats.org/package/2006/content-types">
  <Default Extension="xml" ContentType="application/xml"/>
  <Default Extension="(null)" ContentType="image/x-e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11" r:id="rId3"/>
  </p:sldMasterIdLst>
  <p:notesMasterIdLst>
    <p:notesMasterId r:id="rId46"/>
  </p:notesMasterIdLst>
  <p:handoutMasterIdLst>
    <p:handoutMasterId r:id="rId47"/>
  </p:handoutMasterIdLst>
  <p:sldIdLst>
    <p:sldId id="256" r:id="rId4"/>
    <p:sldId id="345" r:id="rId5"/>
    <p:sldId id="348" r:id="rId6"/>
    <p:sldId id="349" r:id="rId7"/>
    <p:sldId id="351" r:id="rId8"/>
    <p:sldId id="677" r:id="rId9"/>
    <p:sldId id="355" r:id="rId10"/>
    <p:sldId id="353" r:id="rId11"/>
    <p:sldId id="354" r:id="rId12"/>
    <p:sldId id="679" r:id="rId13"/>
    <p:sldId id="356" r:id="rId14"/>
    <p:sldId id="681" r:id="rId15"/>
    <p:sldId id="680" r:id="rId16"/>
    <p:sldId id="678" r:id="rId17"/>
    <p:sldId id="357" r:id="rId18"/>
    <p:sldId id="790" r:id="rId19"/>
    <p:sldId id="358" r:id="rId20"/>
    <p:sldId id="359" r:id="rId21"/>
    <p:sldId id="689" r:id="rId22"/>
    <p:sldId id="363" r:id="rId23"/>
    <p:sldId id="789" r:id="rId24"/>
    <p:sldId id="364" r:id="rId25"/>
    <p:sldId id="365" r:id="rId26"/>
    <p:sldId id="366" r:id="rId27"/>
    <p:sldId id="367" r:id="rId28"/>
    <p:sldId id="676" r:id="rId29"/>
    <p:sldId id="688" r:id="rId30"/>
    <p:sldId id="360" r:id="rId31"/>
    <p:sldId id="361" r:id="rId32"/>
    <p:sldId id="362" r:id="rId33"/>
    <p:sldId id="352" r:id="rId34"/>
    <p:sldId id="682" r:id="rId35"/>
    <p:sldId id="788" r:id="rId36"/>
    <p:sldId id="683" r:id="rId37"/>
    <p:sldId id="684" r:id="rId38"/>
    <p:sldId id="685" r:id="rId39"/>
    <p:sldId id="350" r:id="rId40"/>
    <p:sldId id="691" r:id="rId41"/>
    <p:sldId id="686" r:id="rId42"/>
    <p:sldId id="687" r:id="rId43"/>
    <p:sldId id="706" r:id="rId44"/>
    <p:sldId id="78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C5C"/>
    <a:srgbClr val="00A2FF"/>
    <a:srgbClr val="A5A5A5"/>
    <a:srgbClr val="5B9BD5"/>
    <a:srgbClr val="FFC101"/>
    <a:srgbClr val="ED7D31"/>
    <a:srgbClr val="4472C4"/>
    <a:srgbClr val="0B334C"/>
    <a:srgbClr val="145277"/>
    <a:srgbClr val="1C6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38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99559A16-C712-1E45-B909-117059C15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36E1F5-BD82-4B49-AE19-6E1CC81491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1DF50-96D9-5E4B-892B-BA91D4639003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AA7B19D-1DF2-2945-8086-1BC09CCC77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03C922-3EFD-5E47-83C0-FC5F9D61F7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DFAE-56D1-4D4D-BCA3-08D51FB4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1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F8E02-8D5C-8F46-801D-22E59709E048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C72ED-F710-D14C-B88D-3CFFDE3BA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only simple augmentation techniques employed.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4A766-3119-794C-A6D1-3FA3D688812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5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01E5-DDB2-7443-8CDA-1A2DD023E0FF}" type="datetime1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5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7167-2231-B049-A868-239852AFA2E1}" type="datetime1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1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136B-B5C3-5A4F-89D6-27E74AD4D74D}" type="datetime1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2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0"/>
            <a:ext cx="1728788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26" indent="0" algn="ctr">
              <a:buNone/>
              <a:defRPr sz="1500"/>
            </a:lvl2pPr>
            <a:lvl3pPr marL="685853" indent="0" algn="ctr">
              <a:buNone/>
              <a:defRPr sz="1350"/>
            </a:lvl3pPr>
            <a:lvl4pPr marL="1028779" indent="0" algn="ctr">
              <a:buNone/>
              <a:defRPr sz="1200"/>
            </a:lvl4pPr>
            <a:lvl5pPr marL="1371706" indent="0" algn="ctr">
              <a:buNone/>
              <a:defRPr sz="1200"/>
            </a:lvl5pPr>
            <a:lvl6pPr marL="1714632" indent="0" algn="ctr">
              <a:buNone/>
              <a:defRPr sz="1200"/>
            </a:lvl6pPr>
            <a:lvl7pPr marL="2057559" indent="0" algn="ctr">
              <a:buNone/>
              <a:defRPr sz="1200"/>
            </a:lvl7pPr>
            <a:lvl8pPr marL="2400485" indent="0" algn="ctr">
              <a:buNone/>
              <a:defRPr sz="1200"/>
            </a:lvl8pPr>
            <a:lvl9pPr marL="27434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5410201"/>
            <a:ext cx="2057400" cy="365125"/>
          </a:xfrm>
        </p:spPr>
        <p:txBody>
          <a:bodyPr/>
          <a:lstStyle/>
          <a:p>
            <a:fld id="{E439AD39-0ABA-4C73-B8FE-35CE0251F0C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26/03/19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5410201"/>
            <a:ext cx="3843665" cy="365125"/>
          </a:xfrm>
        </p:spPr>
        <p:txBody>
          <a:bodyPr/>
          <a:lstStyle/>
          <a:p>
            <a:pPr defTabSz="685853"/>
            <a:endParaRPr lang="en-IN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5410199"/>
            <a:ext cx="578317" cy="365125"/>
          </a:xfrm>
        </p:spPr>
        <p:txBody>
          <a:bodyPr/>
          <a:lstStyle/>
          <a:p>
            <a:pPr defTabSz="685853"/>
            <a:fld id="{DDBC2AAF-943C-4D1B-83A7-58D070ED45A3}" type="slidenum">
              <a:rPr lang="en-IN" sz="1350" smtClean="0">
                <a:solidFill>
                  <a:prstClr val="black"/>
                </a:solidFill>
              </a:rPr>
              <a:pPr defTabSz="685853"/>
              <a:t>‹#›</a:t>
            </a:fld>
            <a:endParaRPr lang="en-I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4248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2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4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2806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7175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2249486"/>
            <a:ext cx="3487337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26" indent="0">
              <a:buNone/>
              <a:defRPr sz="1500" b="1"/>
            </a:lvl2pPr>
            <a:lvl3pPr marL="685853" indent="0">
              <a:buNone/>
              <a:defRPr sz="1350" b="1"/>
            </a:lvl3pPr>
            <a:lvl4pPr marL="1028779" indent="0">
              <a:buNone/>
              <a:defRPr sz="1200" b="1"/>
            </a:lvl4pPr>
            <a:lvl5pPr marL="1371706" indent="0">
              <a:buNone/>
              <a:defRPr sz="1200" b="1"/>
            </a:lvl5pPr>
            <a:lvl6pPr marL="1714632" indent="0">
              <a:buNone/>
              <a:defRPr sz="1200" b="1"/>
            </a:lvl6pPr>
            <a:lvl7pPr marL="2057559" indent="0">
              <a:buNone/>
              <a:defRPr sz="1200" b="1"/>
            </a:lvl7pPr>
            <a:lvl8pPr marL="2400485" indent="0">
              <a:buNone/>
              <a:defRPr sz="1200" b="1"/>
            </a:lvl8pPr>
            <a:lvl9pPr marL="27434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7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2249485"/>
            <a:ext cx="348495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26" indent="0">
              <a:buNone/>
              <a:defRPr sz="1500" b="1"/>
            </a:lvl2pPr>
            <a:lvl3pPr marL="685853" indent="0">
              <a:buNone/>
              <a:defRPr sz="1350" b="1"/>
            </a:lvl3pPr>
            <a:lvl4pPr marL="1028779" indent="0">
              <a:buNone/>
              <a:defRPr sz="1200" b="1"/>
            </a:lvl4pPr>
            <a:lvl5pPr marL="1371706" indent="0">
              <a:buNone/>
              <a:defRPr sz="1200" b="1"/>
            </a:lvl5pPr>
            <a:lvl6pPr marL="1714632" indent="0">
              <a:buNone/>
              <a:defRPr sz="1200" b="1"/>
            </a:lvl6pPr>
            <a:lvl7pPr marL="2057559" indent="0">
              <a:buNone/>
              <a:defRPr sz="1200" b="1"/>
            </a:lvl7pPr>
            <a:lvl8pPr marL="2400485" indent="0">
              <a:buNone/>
              <a:defRPr sz="1200" b="1"/>
            </a:lvl8pPr>
            <a:lvl9pPr marL="27434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7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1919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8454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71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26" indent="0">
              <a:buNone/>
              <a:defRPr sz="1050"/>
            </a:lvl2pPr>
            <a:lvl3pPr marL="685853" indent="0">
              <a:buNone/>
              <a:defRPr sz="900"/>
            </a:lvl3pPr>
            <a:lvl4pPr marL="1028779" indent="0">
              <a:buNone/>
              <a:defRPr sz="750"/>
            </a:lvl4pPr>
            <a:lvl5pPr marL="1371706" indent="0">
              <a:buNone/>
              <a:defRPr sz="750"/>
            </a:lvl5pPr>
            <a:lvl6pPr marL="1714632" indent="0">
              <a:buNone/>
              <a:defRPr sz="750"/>
            </a:lvl6pPr>
            <a:lvl7pPr marL="2057559" indent="0">
              <a:buNone/>
              <a:defRPr sz="750"/>
            </a:lvl7pPr>
            <a:lvl8pPr marL="2400485" indent="0">
              <a:buNone/>
              <a:defRPr sz="750"/>
            </a:lvl8pPr>
            <a:lvl9pPr marL="274341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291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  <a:lvl2pPr>
              <a:defRPr>
                <a:solidFill>
                  <a:srgbClr val="0B3C5C"/>
                </a:solidFill>
              </a:defRPr>
            </a:lvl2pPr>
            <a:lvl3pPr>
              <a:defRPr>
                <a:solidFill>
                  <a:srgbClr val="0B3C5C"/>
                </a:solidFill>
              </a:defRPr>
            </a:lvl3pPr>
            <a:lvl4pPr>
              <a:defRPr>
                <a:solidFill>
                  <a:srgbClr val="0B3C5C"/>
                </a:solidFill>
              </a:defRPr>
            </a:lvl4pPr>
            <a:lvl5pPr>
              <a:defRPr>
                <a:solidFill>
                  <a:srgbClr val="0B3C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fld id="{AC3EF3FE-BF64-9543-944D-AEA5DD305642}" type="datetime1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2008" y="6355080"/>
            <a:ext cx="2057400" cy="365125"/>
          </a:xfrm>
        </p:spPr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929C0B26-484B-454D-8084-907870F4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2165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4450881" cy="163988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609602"/>
            <a:ext cx="2750017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26" indent="0">
              <a:buNone/>
              <a:defRPr sz="2100"/>
            </a:lvl2pPr>
            <a:lvl3pPr marL="685853" indent="0">
              <a:buNone/>
              <a:defRPr sz="1800"/>
            </a:lvl3pPr>
            <a:lvl4pPr marL="1028779" indent="0">
              <a:buNone/>
              <a:defRPr sz="1500"/>
            </a:lvl4pPr>
            <a:lvl5pPr marL="1371706" indent="0">
              <a:buNone/>
              <a:defRPr sz="1500"/>
            </a:lvl5pPr>
            <a:lvl6pPr marL="1714632" indent="0">
              <a:buNone/>
              <a:defRPr sz="1500"/>
            </a:lvl6pPr>
            <a:lvl7pPr marL="2057559" indent="0">
              <a:buNone/>
              <a:defRPr sz="1500"/>
            </a:lvl7pPr>
            <a:lvl8pPr marL="2400485" indent="0">
              <a:buNone/>
              <a:defRPr sz="1500"/>
            </a:lvl8pPr>
            <a:lvl9pPr marL="27434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2249486"/>
            <a:ext cx="4450883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26" indent="0">
              <a:buNone/>
              <a:defRPr sz="1050"/>
            </a:lvl2pPr>
            <a:lvl3pPr marL="685853" indent="0">
              <a:buNone/>
              <a:defRPr sz="900"/>
            </a:lvl3pPr>
            <a:lvl4pPr marL="1028779" indent="0">
              <a:buNone/>
              <a:defRPr sz="750"/>
            </a:lvl4pPr>
            <a:lvl5pPr marL="1371706" indent="0">
              <a:buNone/>
              <a:defRPr sz="750"/>
            </a:lvl5pPr>
            <a:lvl6pPr marL="1714632" indent="0">
              <a:buNone/>
              <a:defRPr sz="750"/>
            </a:lvl6pPr>
            <a:lvl7pPr marL="2057559" indent="0">
              <a:buNone/>
              <a:defRPr sz="750"/>
            </a:lvl7pPr>
            <a:lvl8pPr marL="2400485" indent="0">
              <a:buNone/>
              <a:defRPr sz="750"/>
            </a:lvl8pPr>
            <a:lvl9pPr marL="274341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66973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26" indent="0">
              <a:buNone/>
              <a:defRPr sz="1050"/>
            </a:lvl2pPr>
            <a:lvl3pPr marL="685853" indent="0">
              <a:buNone/>
              <a:defRPr sz="900"/>
            </a:lvl3pPr>
            <a:lvl4pPr marL="1028779" indent="0">
              <a:buNone/>
              <a:defRPr sz="750"/>
            </a:lvl4pPr>
            <a:lvl5pPr marL="1371706" indent="0">
              <a:buNone/>
              <a:defRPr sz="750"/>
            </a:lvl5pPr>
            <a:lvl6pPr marL="1714632" indent="0">
              <a:buNone/>
              <a:defRPr sz="750"/>
            </a:lvl6pPr>
            <a:lvl7pPr marL="2057559" indent="0">
              <a:buNone/>
              <a:defRPr sz="750"/>
            </a:lvl7pPr>
            <a:lvl8pPr marL="2400485" indent="0">
              <a:buNone/>
              <a:defRPr sz="750"/>
            </a:lvl8pPr>
            <a:lvl9pPr marL="274341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94743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26" indent="0">
              <a:buNone/>
              <a:defRPr sz="1050"/>
            </a:lvl2pPr>
            <a:lvl3pPr marL="685853" indent="0">
              <a:buNone/>
              <a:defRPr sz="900"/>
            </a:lvl3pPr>
            <a:lvl4pPr marL="1028779" indent="0">
              <a:buNone/>
              <a:defRPr sz="750"/>
            </a:lvl4pPr>
            <a:lvl5pPr marL="1371706" indent="0">
              <a:buNone/>
              <a:defRPr sz="750"/>
            </a:lvl5pPr>
            <a:lvl6pPr marL="1714632" indent="0">
              <a:buNone/>
              <a:defRPr sz="750"/>
            </a:lvl6pPr>
            <a:lvl7pPr marL="2057559" indent="0">
              <a:buNone/>
              <a:defRPr sz="750"/>
            </a:lvl7pPr>
            <a:lvl8pPr marL="2400485" indent="0">
              <a:buNone/>
              <a:defRPr sz="750"/>
            </a:lvl8pPr>
            <a:lvl9pPr marL="274341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0468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26" indent="0">
              <a:buNone/>
              <a:defRPr sz="1050"/>
            </a:lvl2pPr>
            <a:lvl3pPr marL="685853" indent="0">
              <a:buNone/>
              <a:defRPr sz="900"/>
            </a:lvl3pPr>
            <a:lvl4pPr marL="1028779" indent="0">
              <a:buNone/>
              <a:defRPr sz="750"/>
            </a:lvl4pPr>
            <a:lvl5pPr marL="1371706" indent="0">
              <a:buNone/>
              <a:defRPr sz="750"/>
            </a:lvl5pPr>
            <a:lvl6pPr marL="1714632" indent="0">
              <a:buNone/>
              <a:defRPr sz="750"/>
            </a:lvl6pPr>
            <a:lvl7pPr marL="2057559" indent="0">
              <a:buNone/>
              <a:defRPr sz="750"/>
            </a:lvl7pPr>
            <a:lvl8pPr marL="2400485" indent="0">
              <a:buNone/>
              <a:defRPr sz="750"/>
            </a:lvl8pPr>
            <a:lvl9pPr marL="274341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1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26" indent="0">
              <a:buNone/>
              <a:defRPr sz="1050"/>
            </a:lvl2pPr>
            <a:lvl3pPr marL="685853" indent="0">
              <a:buNone/>
              <a:defRPr sz="900"/>
            </a:lvl3pPr>
            <a:lvl4pPr marL="1028779" indent="0">
              <a:buNone/>
              <a:defRPr sz="750"/>
            </a:lvl4pPr>
            <a:lvl5pPr marL="1371706" indent="0">
              <a:buNone/>
              <a:defRPr sz="750"/>
            </a:lvl5pPr>
            <a:lvl6pPr marL="1714632" indent="0">
              <a:buNone/>
              <a:defRPr sz="750"/>
            </a:lvl6pPr>
            <a:lvl7pPr marL="2057559" indent="0">
              <a:buNone/>
              <a:defRPr sz="750"/>
            </a:lvl7pPr>
            <a:lvl8pPr marL="2400485" indent="0">
              <a:buNone/>
              <a:defRPr sz="750"/>
            </a:lvl8pPr>
            <a:lvl9pPr marL="274341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77634" y="73239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1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76497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1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41912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26" indent="0">
              <a:buNone/>
              <a:defRPr sz="1050"/>
            </a:lvl2pPr>
            <a:lvl3pPr marL="685853" indent="0">
              <a:buNone/>
              <a:defRPr sz="900"/>
            </a:lvl3pPr>
            <a:lvl4pPr marL="1028779" indent="0">
              <a:buNone/>
              <a:defRPr sz="750"/>
            </a:lvl4pPr>
            <a:lvl5pPr marL="1371706" indent="0">
              <a:buNone/>
              <a:defRPr sz="750"/>
            </a:lvl5pPr>
            <a:lvl6pPr marL="1714632" indent="0">
              <a:buNone/>
              <a:defRPr sz="750"/>
            </a:lvl6pPr>
            <a:lvl7pPr marL="2057559" indent="0">
              <a:buNone/>
              <a:defRPr sz="750"/>
            </a:lvl7pPr>
            <a:lvl8pPr marL="2400485" indent="0">
              <a:buNone/>
              <a:defRPr sz="750"/>
            </a:lvl8pPr>
            <a:lvl9pPr marL="274341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8792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26" indent="0">
              <a:buNone/>
              <a:defRPr sz="1500" b="1"/>
            </a:lvl2pPr>
            <a:lvl3pPr marL="685853" indent="0">
              <a:buNone/>
              <a:defRPr sz="1350" b="1"/>
            </a:lvl3pPr>
            <a:lvl4pPr marL="1028779" indent="0">
              <a:buNone/>
              <a:defRPr sz="1200" b="1"/>
            </a:lvl4pPr>
            <a:lvl5pPr marL="1371706" indent="0">
              <a:buNone/>
              <a:defRPr sz="1200" b="1"/>
            </a:lvl5pPr>
            <a:lvl6pPr marL="1714632" indent="0">
              <a:buNone/>
              <a:defRPr sz="1200" b="1"/>
            </a:lvl6pPr>
            <a:lvl7pPr marL="2057559" indent="0">
              <a:buNone/>
              <a:defRPr sz="1200" b="1"/>
            </a:lvl7pPr>
            <a:lvl8pPr marL="2400485" indent="0">
              <a:buNone/>
              <a:defRPr sz="1200" b="1"/>
            </a:lvl8pPr>
            <a:lvl9pPr marL="27434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3360263"/>
            <a:ext cx="2406551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26" indent="0">
              <a:buNone/>
              <a:defRPr sz="900"/>
            </a:lvl2pPr>
            <a:lvl3pPr marL="685853" indent="0">
              <a:buNone/>
              <a:defRPr sz="750"/>
            </a:lvl3pPr>
            <a:lvl4pPr marL="1028779" indent="0">
              <a:buNone/>
              <a:defRPr sz="675"/>
            </a:lvl4pPr>
            <a:lvl5pPr marL="1371706" indent="0">
              <a:buNone/>
              <a:defRPr sz="675"/>
            </a:lvl5pPr>
            <a:lvl6pPr marL="1714632" indent="0">
              <a:buNone/>
              <a:defRPr sz="675"/>
            </a:lvl6pPr>
            <a:lvl7pPr marL="2057559" indent="0">
              <a:buNone/>
              <a:defRPr sz="675"/>
            </a:lvl7pPr>
            <a:lvl8pPr marL="2400485" indent="0">
              <a:buNone/>
              <a:defRPr sz="675"/>
            </a:lvl8pPr>
            <a:lvl9pPr marL="274341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26" indent="0">
              <a:buNone/>
              <a:defRPr sz="1500" b="1"/>
            </a:lvl2pPr>
            <a:lvl3pPr marL="685853" indent="0">
              <a:buNone/>
              <a:defRPr sz="1350" b="1"/>
            </a:lvl3pPr>
            <a:lvl4pPr marL="1028779" indent="0">
              <a:buNone/>
              <a:defRPr sz="1200" b="1"/>
            </a:lvl4pPr>
            <a:lvl5pPr marL="1371706" indent="0">
              <a:buNone/>
              <a:defRPr sz="1200" b="1"/>
            </a:lvl5pPr>
            <a:lvl6pPr marL="1714632" indent="0">
              <a:buNone/>
              <a:defRPr sz="1200" b="1"/>
            </a:lvl6pPr>
            <a:lvl7pPr marL="2057559" indent="0">
              <a:buNone/>
              <a:defRPr sz="1200" b="1"/>
            </a:lvl7pPr>
            <a:lvl8pPr marL="2400485" indent="0">
              <a:buNone/>
              <a:defRPr sz="1200" b="1"/>
            </a:lvl8pPr>
            <a:lvl9pPr marL="27434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3363435"/>
            <a:ext cx="239687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26" indent="0">
              <a:buNone/>
              <a:defRPr sz="900"/>
            </a:lvl2pPr>
            <a:lvl3pPr marL="685853" indent="0">
              <a:buNone/>
              <a:defRPr sz="750"/>
            </a:lvl3pPr>
            <a:lvl4pPr marL="1028779" indent="0">
              <a:buNone/>
              <a:defRPr sz="675"/>
            </a:lvl4pPr>
            <a:lvl5pPr marL="1371706" indent="0">
              <a:buNone/>
              <a:defRPr sz="675"/>
            </a:lvl5pPr>
            <a:lvl6pPr marL="1714632" indent="0">
              <a:buNone/>
              <a:defRPr sz="675"/>
            </a:lvl6pPr>
            <a:lvl7pPr marL="2057559" indent="0">
              <a:buNone/>
              <a:defRPr sz="675"/>
            </a:lvl7pPr>
            <a:lvl8pPr marL="2400485" indent="0">
              <a:buNone/>
              <a:defRPr sz="675"/>
            </a:lvl8pPr>
            <a:lvl9pPr marL="274341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26" indent="0">
              <a:buNone/>
              <a:defRPr sz="1500" b="1"/>
            </a:lvl2pPr>
            <a:lvl3pPr marL="685853" indent="0">
              <a:buNone/>
              <a:defRPr sz="1350" b="1"/>
            </a:lvl3pPr>
            <a:lvl4pPr marL="1028779" indent="0">
              <a:buNone/>
              <a:defRPr sz="1200" b="1"/>
            </a:lvl4pPr>
            <a:lvl5pPr marL="1371706" indent="0">
              <a:buNone/>
              <a:defRPr sz="1200" b="1"/>
            </a:lvl5pPr>
            <a:lvl6pPr marL="1714632" indent="0">
              <a:buNone/>
              <a:defRPr sz="1200" b="1"/>
            </a:lvl6pPr>
            <a:lvl7pPr marL="2057559" indent="0">
              <a:buNone/>
              <a:defRPr sz="1200" b="1"/>
            </a:lvl7pPr>
            <a:lvl8pPr marL="2400485" indent="0">
              <a:buNone/>
              <a:defRPr sz="1200" b="1"/>
            </a:lvl8pPr>
            <a:lvl9pPr marL="27434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26" indent="0">
              <a:buNone/>
              <a:defRPr sz="900"/>
            </a:lvl2pPr>
            <a:lvl3pPr marL="685853" indent="0">
              <a:buNone/>
              <a:defRPr sz="750"/>
            </a:lvl3pPr>
            <a:lvl4pPr marL="1028779" indent="0">
              <a:buNone/>
              <a:defRPr sz="675"/>
            </a:lvl4pPr>
            <a:lvl5pPr marL="1371706" indent="0">
              <a:buNone/>
              <a:defRPr sz="675"/>
            </a:lvl5pPr>
            <a:lvl6pPr marL="1714632" indent="0">
              <a:buNone/>
              <a:defRPr sz="675"/>
            </a:lvl6pPr>
            <a:lvl7pPr marL="2057559" indent="0">
              <a:buNone/>
              <a:defRPr sz="675"/>
            </a:lvl7pPr>
            <a:lvl8pPr marL="2400485" indent="0">
              <a:buNone/>
              <a:defRPr sz="675"/>
            </a:lvl8pPr>
            <a:lvl9pPr marL="274341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0364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26" indent="0">
              <a:buNone/>
              <a:defRPr sz="1500" b="1"/>
            </a:lvl2pPr>
            <a:lvl3pPr marL="685853" indent="0">
              <a:buNone/>
              <a:defRPr sz="1350" b="1"/>
            </a:lvl3pPr>
            <a:lvl4pPr marL="1028779" indent="0">
              <a:buNone/>
              <a:defRPr sz="1200" b="1"/>
            </a:lvl4pPr>
            <a:lvl5pPr marL="1371706" indent="0">
              <a:buNone/>
              <a:defRPr sz="1200" b="1"/>
            </a:lvl5pPr>
            <a:lvl6pPr marL="1714632" indent="0">
              <a:buNone/>
              <a:defRPr sz="1200" b="1"/>
            </a:lvl6pPr>
            <a:lvl7pPr marL="2057559" indent="0">
              <a:buNone/>
              <a:defRPr sz="1200" b="1"/>
            </a:lvl7pPr>
            <a:lvl8pPr marL="2400485" indent="0">
              <a:buNone/>
              <a:defRPr sz="1200" b="1"/>
            </a:lvl8pPr>
            <a:lvl9pPr marL="27434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26" indent="0">
              <a:buNone/>
              <a:defRPr sz="900"/>
            </a:lvl2pPr>
            <a:lvl3pPr marL="685853" indent="0">
              <a:buNone/>
              <a:defRPr sz="750"/>
            </a:lvl3pPr>
            <a:lvl4pPr marL="1028779" indent="0">
              <a:buNone/>
              <a:defRPr sz="675"/>
            </a:lvl4pPr>
            <a:lvl5pPr marL="1371706" indent="0">
              <a:buNone/>
              <a:defRPr sz="675"/>
            </a:lvl5pPr>
            <a:lvl6pPr marL="1714632" indent="0">
              <a:buNone/>
              <a:defRPr sz="675"/>
            </a:lvl6pPr>
            <a:lvl7pPr marL="2057559" indent="0">
              <a:buNone/>
              <a:defRPr sz="675"/>
            </a:lvl7pPr>
            <a:lvl8pPr marL="2400485" indent="0">
              <a:buNone/>
              <a:defRPr sz="675"/>
            </a:lvl8pPr>
            <a:lvl9pPr marL="274341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26" indent="0">
              <a:buNone/>
              <a:defRPr sz="1500" b="1"/>
            </a:lvl2pPr>
            <a:lvl3pPr marL="685853" indent="0">
              <a:buNone/>
              <a:defRPr sz="1350" b="1"/>
            </a:lvl3pPr>
            <a:lvl4pPr marL="1028779" indent="0">
              <a:buNone/>
              <a:defRPr sz="1200" b="1"/>
            </a:lvl4pPr>
            <a:lvl5pPr marL="1371706" indent="0">
              <a:buNone/>
              <a:defRPr sz="1200" b="1"/>
            </a:lvl5pPr>
            <a:lvl6pPr marL="1714632" indent="0">
              <a:buNone/>
              <a:defRPr sz="1200" b="1"/>
            </a:lvl6pPr>
            <a:lvl7pPr marL="2057559" indent="0">
              <a:buNone/>
              <a:defRPr sz="1200" b="1"/>
            </a:lvl7pPr>
            <a:lvl8pPr marL="2400485" indent="0">
              <a:buNone/>
              <a:defRPr sz="1200" b="1"/>
            </a:lvl8pPr>
            <a:lvl9pPr marL="27434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26" indent="0">
              <a:buNone/>
              <a:defRPr sz="900"/>
            </a:lvl2pPr>
            <a:lvl3pPr marL="685853" indent="0">
              <a:buNone/>
              <a:defRPr sz="750"/>
            </a:lvl3pPr>
            <a:lvl4pPr marL="1028779" indent="0">
              <a:buNone/>
              <a:defRPr sz="675"/>
            </a:lvl4pPr>
            <a:lvl5pPr marL="1371706" indent="0">
              <a:buNone/>
              <a:defRPr sz="675"/>
            </a:lvl5pPr>
            <a:lvl6pPr marL="1714632" indent="0">
              <a:buNone/>
              <a:defRPr sz="675"/>
            </a:lvl6pPr>
            <a:lvl7pPr marL="2057559" indent="0">
              <a:buNone/>
              <a:defRPr sz="675"/>
            </a:lvl7pPr>
            <a:lvl8pPr marL="2400485" indent="0">
              <a:buNone/>
              <a:defRPr sz="675"/>
            </a:lvl8pPr>
            <a:lvl9pPr marL="274341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26" indent="0">
              <a:buNone/>
              <a:defRPr sz="1500" b="1"/>
            </a:lvl2pPr>
            <a:lvl3pPr marL="685853" indent="0">
              <a:buNone/>
              <a:defRPr sz="1350" b="1"/>
            </a:lvl3pPr>
            <a:lvl4pPr marL="1028779" indent="0">
              <a:buNone/>
              <a:defRPr sz="1200" b="1"/>
            </a:lvl4pPr>
            <a:lvl5pPr marL="1371706" indent="0">
              <a:buNone/>
              <a:defRPr sz="1200" b="1"/>
            </a:lvl5pPr>
            <a:lvl6pPr marL="1714632" indent="0">
              <a:buNone/>
              <a:defRPr sz="1200" b="1"/>
            </a:lvl6pPr>
            <a:lvl7pPr marL="2057559" indent="0">
              <a:buNone/>
              <a:defRPr sz="1200" b="1"/>
            </a:lvl7pPr>
            <a:lvl8pPr marL="2400485" indent="0">
              <a:buNone/>
              <a:defRPr sz="1200" b="1"/>
            </a:lvl8pPr>
            <a:lvl9pPr marL="27434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26" indent="0">
              <a:buNone/>
              <a:defRPr sz="900"/>
            </a:lvl2pPr>
            <a:lvl3pPr marL="685853" indent="0">
              <a:buNone/>
              <a:defRPr sz="750"/>
            </a:lvl3pPr>
            <a:lvl4pPr marL="1028779" indent="0">
              <a:buNone/>
              <a:defRPr sz="675"/>
            </a:lvl4pPr>
            <a:lvl5pPr marL="1371706" indent="0">
              <a:buNone/>
              <a:defRPr sz="675"/>
            </a:lvl5pPr>
            <a:lvl6pPr marL="1714632" indent="0">
              <a:buNone/>
              <a:defRPr sz="675"/>
            </a:lvl6pPr>
            <a:lvl7pPr marL="2057559" indent="0">
              <a:buNone/>
              <a:defRPr sz="675"/>
            </a:lvl7pPr>
            <a:lvl8pPr marL="2400485" indent="0">
              <a:buNone/>
              <a:defRPr sz="675"/>
            </a:lvl8pPr>
            <a:lvl9pPr marL="274341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8741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7455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6598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d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84"/>
          </a:xfrm>
          <a:prstGeom prst="rect">
            <a:avLst/>
          </a:prstGeom>
        </p:spPr>
      </p:pic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628691" y="663902"/>
            <a:ext cx="7886618" cy="1325929"/>
          </a:xfrm>
          <a:prstGeom prst="rect">
            <a:avLst/>
          </a:prstGeom>
        </p:spPr>
        <p:txBody>
          <a:bodyPr/>
          <a:lstStyle>
            <a:lvl1pPr>
              <a:defRPr sz="1582" spc="263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8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42D4-F7C0-1840-B8E2-5E8A589E4115}" type="datetime1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45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84"/>
          </a:xfrm>
          <a:prstGeom prst="rect">
            <a:avLst/>
          </a:prstGeom>
        </p:spPr>
      </p:pic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628691" y="663902"/>
            <a:ext cx="7886618" cy="1325929"/>
          </a:xfrm>
          <a:prstGeom prst="rect">
            <a:avLst/>
          </a:prstGeom>
        </p:spPr>
        <p:txBody>
          <a:bodyPr/>
          <a:lstStyle>
            <a:lvl1pPr>
              <a:defRPr sz="1582" spc="263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7662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2625603"/>
            <a:ext cx="7772400" cy="1240140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rgbClr val="F2F2F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913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30500" y="4392409"/>
            <a:ext cx="3683000" cy="577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709617" y="2335390"/>
            <a:ext cx="5724769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69" y="6335844"/>
            <a:ext cx="684981" cy="5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57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de Snip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53248"/>
            <a:ext cx="8205304" cy="727655"/>
          </a:xfrm>
        </p:spPr>
        <p:txBody>
          <a:bodyPr/>
          <a:lstStyle>
            <a:lvl1pPr>
              <a:defRPr>
                <a:solidFill>
                  <a:srgbClr val="4D4D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6613" y="1347211"/>
            <a:ext cx="8207742" cy="4855901"/>
          </a:xfrm>
          <a:noFill/>
        </p:spPr>
        <p:txBody>
          <a:bodyPr/>
          <a:lstStyle>
            <a:lvl1pPr marL="0" indent="0">
              <a:buNone/>
              <a:defRPr lang="en-US" sz="1100">
                <a:solidFill>
                  <a:srgbClr val="3366FF"/>
                </a:solidFill>
                <a:effectLst/>
                <a:latin typeface="Lucida Console" panose="020B0609040504020204" pitchFamily="49" charset="0"/>
              </a:defRPr>
            </a:lvl1pPr>
            <a:lvl2pPr marL="457235" indent="0">
              <a:buNone/>
              <a:defRPr>
                <a:latin typeface="Lucida Console" panose="020B0609040504020204" pitchFamily="49" charset="0"/>
              </a:defRPr>
            </a:lvl2pPr>
            <a:lvl3pPr marL="914471" indent="0">
              <a:buNone/>
              <a:defRPr>
                <a:latin typeface="Lucida Console" panose="020B0609040504020204" pitchFamily="49" charset="0"/>
              </a:defRPr>
            </a:lvl3pPr>
            <a:lvl4pPr marL="1371706" indent="0">
              <a:buNone/>
              <a:defRPr>
                <a:latin typeface="Lucida Console" panose="020B0609040504020204" pitchFamily="49" charset="0"/>
              </a:defRPr>
            </a:lvl4pPr>
            <a:lvl5pPr marL="1828941" indent="0">
              <a:buNone/>
              <a:defRPr>
                <a:latin typeface="Lucida Console" panose="020B0609040504020204" pitchFamily="49" charset="0"/>
              </a:defRPr>
            </a:lvl5pPr>
          </a:lstStyle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Syntax Test file for 68k Assembly code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Some comments about this file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.D0 00000000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MS 2100 00000002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2000;DI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LEA.L $002100,A1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#2,-(A1)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BSR $00002050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2050;DI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(A1)+,D1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(A1),D2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ADD.L D1,D2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D2,D0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RTS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33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>
            <a:spLocks noGrp="1"/>
          </p:cNvSpPr>
          <p:nvPr>
            <p:ph type="body" sz="quarter" idx="13"/>
          </p:nvPr>
        </p:nvSpPr>
        <p:spPr>
          <a:xfrm>
            <a:off x="401836" y="1107281"/>
            <a:ext cx="8340328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144658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10442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>
            <a:spLocks noGrp="1"/>
          </p:cNvSpPr>
          <p:nvPr>
            <p:ph type="body" sz="quarter" idx="13"/>
          </p:nvPr>
        </p:nvSpPr>
        <p:spPr>
          <a:xfrm>
            <a:off x="401836" y="1107281"/>
            <a:ext cx="8340328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144658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09682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 -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10334" r="447" b="9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58000"/>
                </a:schemeClr>
              </a:gs>
              <a:gs pos="58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434042" y="1985664"/>
            <a:ext cx="7250588" cy="30008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FontTx/>
              <a:buNone/>
              <a:defRPr sz="1500" b="0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401385" y="932541"/>
            <a:ext cx="7282783" cy="109206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3834" b="1" cap="all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2808046"/>
            <a:ext cx="1355559" cy="3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2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CA5CC12-DEA3-4F95-9B3E-8BEAB1F9B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42" t="41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19D74A5-C253-43F0-8AE3-D9F5210B3DB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5" y="5283200"/>
            <a:ext cx="1833299" cy="5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9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" y="-1"/>
            <a:ext cx="9144000" cy="6858001"/>
          </a:xfrm>
          <a:prstGeom prst="rect">
            <a:avLst/>
          </a:prstGeom>
        </p:spPr>
      </p:pic>
      <p:sp>
        <p:nvSpPr>
          <p:cNvPr id="16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390" y="2028668"/>
            <a:ext cx="7306748" cy="939385"/>
          </a:xfrm>
        </p:spPr>
        <p:txBody>
          <a:bodyPr lIns="0" tIns="0" rIns="0" bIns="0"/>
          <a:lstStyle>
            <a:lvl1pPr>
              <a:defRPr sz="6000" b="0" i="0" spc="300">
                <a:solidFill>
                  <a:schemeClr val="bg1"/>
                </a:solidFill>
                <a:latin typeface="Amazon Ember Light" charset="0"/>
                <a:ea typeface="Amazon Ember Light" charset="0"/>
                <a:cs typeface="Amazon Ember Light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29390" y="3342865"/>
            <a:ext cx="7306748" cy="509667"/>
          </a:xfrm>
        </p:spPr>
        <p:txBody>
          <a:bodyPr lIns="0" tIns="0" rIns="0" bIns="0"/>
          <a:lstStyle>
            <a:lvl1pPr>
              <a:defRPr sz="2800" b="0" i="0" spc="300">
                <a:solidFill>
                  <a:schemeClr val="bg1"/>
                </a:solidFill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29392" y="3938318"/>
            <a:ext cx="7306747" cy="279817"/>
          </a:xfrm>
        </p:spPr>
        <p:txBody>
          <a:bodyPr lIns="0" tIns="0" rIns="0" bIns="0"/>
          <a:lstStyle>
            <a:lvl1pPr>
              <a:defRPr sz="1200" b="0" i="0" spc="300" baseline="0">
                <a:solidFill>
                  <a:schemeClr val="bg1"/>
                </a:solidFill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29391" y="1296680"/>
            <a:ext cx="7315199" cy="624589"/>
          </a:xfrm>
        </p:spPr>
        <p:txBody>
          <a:bodyPr lIns="0" tIns="0" rIns="0" bIns="0" anchor="b"/>
          <a:lstStyle>
            <a:lvl1pPr>
              <a:defRPr sz="1200" b="0" i="0" spc="300" baseline="0">
                <a:solidFill>
                  <a:schemeClr val="bg1"/>
                </a:solidFill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99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Invent 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" y="-1"/>
            <a:ext cx="9144000" cy="6858001"/>
          </a:xfrm>
          <a:prstGeom prst="rect">
            <a:avLst/>
          </a:prstGeom>
        </p:spPr>
      </p:pic>
      <p:sp>
        <p:nvSpPr>
          <p:cNvPr id="17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29390" y="3342865"/>
            <a:ext cx="7306748" cy="509667"/>
          </a:xfrm>
        </p:spPr>
        <p:txBody>
          <a:bodyPr lIns="0" tIns="0" rIns="0" bIns="0"/>
          <a:lstStyle>
            <a:lvl1pPr>
              <a:defRPr sz="2800" b="0" i="0" spc="300" baseline="0">
                <a:solidFill>
                  <a:schemeClr val="bg1"/>
                </a:solidFill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29392" y="3938318"/>
            <a:ext cx="7306747" cy="279817"/>
          </a:xfrm>
        </p:spPr>
        <p:txBody>
          <a:bodyPr lIns="0" tIns="0" rIns="0" bIns="0"/>
          <a:lstStyle>
            <a:lvl1pPr>
              <a:defRPr sz="1200" b="0" i="0" spc="300" baseline="0">
                <a:solidFill>
                  <a:schemeClr val="bg1"/>
                </a:solidFill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29391" y="1296680"/>
            <a:ext cx="7315199" cy="624589"/>
          </a:xfrm>
        </p:spPr>
        <p:txBody>
          <a:bodyPr lIns="0" tIns="0" rIns="0" bIns="0" anchor="b"/>
          <a:lstStyle>
            <a:lvl1pPr>
              <a:defRPr sz="1200" b="0" i="0" spc="300" baseline="0">
                <a:solidFill>
                  <a:schemeClr val="bg1"/>
                </a:solidFill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390" y="2177678"/>
            <a:ext cx="3188181" cy="8762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9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93F2-76DE-204F-81B1-068D1F3FE457}" type="datetime1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48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" y="-1"/>
            <a:ext cx="9144000" cy="6858001"/>
          </a:xfrm>
          <a:prstGeom prst="rect">
            <a:avLst/>
          </a:prstGeom>
        </p:spPr>
      </p:pic>
      <p:sp>
        <p:nvSpPr>
          <p:cNvPr id="13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390" y="2651815"/>
            <a:ext cx="7306748" cy="572293"/>
          </a:xfrm>
        </p:spPr>
        <p:txBody>
          <a:bodyPr lIns="0" tIns="0" rIns="0" bIns="0"/>
          <a:lstStyle>
            <a:lvl1pPr>
              <a:defRPr sz="2800" b="0" i="0" spc="300">
                <a:solidFill>
                  <a:schemeClr val="bg1"/>
                </a:solidFill>
                <a:latin typeface="Amazon Ember Light" charset="0"/>
                <a:ea typeface="Amazon Ember Light" charset="0"/>
                <a:cs typeface="Amazon Ember Light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29392" y="3406987"/>
            <a:ext cx="7306747" cy="1584960"/>
          </a:xfrm>
        </p:spPr>
        <p:txBody>
          <a:bodyPr lIns="0" tIns="0" rIns="0" bIns="0"/>
          <a:lstStyle>
            <a:lvl1pPr>
              <a:lnSpc>
                <a:spcPct val="150000"/>
              </a:lnSpc>
              <a:defRPr sz="900" b="0" i="0" spc="50" baseline="0">
                <a:solidFill>
                  <a:schemeClr val="bg1"/>
                </a:solidFill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29391" y="1919827"/>
            <a:ext cx="7315199" cy="624589"/>
          </a:xfrm>
        </p:spPr>
        <p:txBody>
          <a:bodyPr lIns="0" tIns="0" rIns="0" bIns="0" anchor="b"/>
          <a:lstStyle>
            <a:lvl1pPr>
              <a:defRPr sz="1200" b="0" i="0" spc="300" baseline="0">
                <a:solidFill>
                  <a:schemeClr val="bg1"/>
                </a:solidFill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2pPr>
            <a:lvl3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3pPr>
            <a:lvl4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4pPr>
            <a:lvl5pPr>
              <a:defRPr b="0" i="0">
                <a:latin typeface="Roboto Condensed Light" charset="0"/>
                <a:ea typeface="Roboto Condensed Light" charset="0"/>
                <a:cs typeface="Roboto Condensed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9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2323" y="463824"/>
            <a:ext cx="8449056" cy="626440"/>
          </a:xfrm>
        </p:spPr>
        <p:txBody>
          <a:bodyPr lIns="91440" tIns="45720" rIns="91440" bIns="45720"/>
          <a:lstStyle>
            <a:lvl1pPr>
              <a:defRPr b="0" i="0" spc="300">
                <a:latin typeface="Amazon Ember Light" charset="0"/>
                <a:ea typeface="Amazon Ember Light" charset="0"/>
                <a:cs typeface="Amazon Ember Light" charset="0"/>
              </a:defRPr>
            </a:lvl1pPr>
          </a:lstStyle>
          <a:p>
            <a:endParaRPr lang="en-US" dirty="0"/>
          </a:p>
        </p:txBody>
      </p:sp>
      <p:sp>
        <p:nvSpPr>
          <p:cNvPr id="8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54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615" y="463296"/>
            <a:ext cx="8449056" cy="626440"/>
          </a:xfrm>
        </p:spPr>
        <p:txBody>
          <a:bodyPr lIns="91440" tIns="45720" rIns="91440" bIns="45720"/>
          <a:lstStyle>
            <a:lvl1pPr>
              <a:defRPr b="0" i="0" spc="300">
                <a:latin typeface="Amazon Ember Light" charset="0"/>
                <a:ea typeface="Amazon Ember Light" charset="0"/>
                <a:cs typeface="Amazon Embe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6616" y="1304261"/>
            <a:ext cx="8449055" cy="4309729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2pPr>
            <a:lvl3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3pPr>
            <a:lvl4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4pPr>
            <a:lvl5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26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6616" y="1304543"/>
            <a:ext cx="4171299" cy="4303776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2pPr>
            <a:lvl3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3pPr>
            <a:lvl4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4pPr>
            <a:lvl5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/>
          </p:nvPr>
        </p:nvSpPr>
        <p:spPr>
          <a:xfrm>
            <a:off x="4592178" y="1304543"/>
            <a:ext cx="4213493" cy="4309447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2pPr>
            <a:lvl3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3pPr>
            <a:lvl4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4pPr>
            <a:lvl5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6615" y="463296"/>
            <a:ext cx="8449056" cy="626440"/>
          </a:xfrm>
        </p:spPr>
        <p:txBody>
          <a:bodyPr lIns="91440" tIns="45720" rIns="91440" bIns="45720"/>
          <a:lstStyle>
            <a:lvl1pPr>
              <a:defRPr b="0" i="0" spc="300">
                <a:latin typeface="Amazon Ember Light" charset="0"/>
                <a:ea typeface="Amazon Ember Light" charset="0"/>
                <a:cs typeface="Amazon Embe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48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6613" y="1802523"/>
            <a:ext cx="4171300" cy="3811468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2pPr>
            <a:lvl3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3pPr>
            <a:lvl4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4pPr>
            <a:lvl5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/>
          </p:nvPr>
        </p:nvSpPr>
        <p:spPr>
          <a:xfrm>
            <a:off x="4592178" y="1802523"/>
            <a:ext cx="4213492" cy="3811468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2pPr>
            <a:lvl3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3pPr>
            <a:lvl4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4pPr>
            <a:lvl5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592178" y="1304261"/>
            <a:ext cx="4213493" cy="498263"/>
          </a:xfrm>
        </p:spPr>
        <p:txBody>
          <a:bodyPr/>
          <a:lstStyle>
            <a:lvl1pPr>
              <a:defRPr sz="1800" b="0" i="0" spc="300">
                <a:latin typeface="Amazon Ember" charset="0"/>
                <a:ea typeface="Amazon Ember" charset="0"/>
                <a:cs typeface="Amazon Ember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356615" y="1304261"/>
            <a:ext cx="4171299" cy="498263"/>
          </a:xfrm>
        </p:spPr>
        <p:txBody>
          <a:bodyPr/>
          <a:lstStyle>
            <a:lvl1pPr>
              <a:defRPr sz="1800" b="0" i="0" spc="300">
                <a:latin typeface="Amazon Ember" charset="0"/>
                <a:ea typeface="Amazon Ember" charset="0"/>
                <a:cs typeface="Amazon Ember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56615" y="463296"/>
            <a:ext cx="8449056" cy="626440"/>
          </a:xfrm>
        </p:spPr>
        <p:txBody>
          <a:bodyPr lIns="91440" tIns="45720" rIns="91440" bIns="45720"/>
          <a:lstStyle>
            <a:lvl1pPr>
              <a:defRPr b="0" i="0" spc="300">
                <a:latin typeface="Amazon Ember Light" charset="0"/>
                <a:ea typeface="Amazon Ember Light" charset="0"/>
                <a:cs typeface="Amazon Embe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34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6615" y="1304261"/>
            <a:ext cx="2770632" cy="4310081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2pPr>
            <a:lvl3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3pPr>
            <a:lvl4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4pPr>
            <a:lvl5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/>
          </p:nvPr>
        </p:nvSpPr>
        <p:spPr>
          <a:xfrm>
            <a:off x="3195827" y="1304261"/>
            <a:ext cx="2770632" cy="4310081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2pPr>
            <a:lvl3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3pPr>
            <a:lvl4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4pPr>
            <a:lvl5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2"/>
          </p:nvPr>
        </p:nvSpPr>
        <p:spPr>
          <a:xfrm>
            <a:off x="6035039" y="1304261"/>
            <a:ext cx="2770632" cy="4310081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2pPr>
            <a:lvl3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3pPr>
            <a:lvl4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4pPr>
            <a:lvl5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6615" y="463296"/>
            <a:ext cx="8449056" cy="626440"/>
          </a:xfrm>
        </p:spPr>
        <p:txBody>
          <a:bodyPr lIns="91440" tIns="45720" rIns="91440" bIns="45720"/>
          <a:lstStyle>
            <a:lvl1pPr>
              <a:defRPr b="0" i="0" spc="300">
                <a:latin typeface="Amazon Ember Light" charset="0"/>
                <a:ea typeface="Amazon Ember Light" charset="0"/>
                <a:cs typeface="Amazon Embe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84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Content Graphic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67904" y="4815131"/>
            <a:ext cx="1946319" cy="399011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2512605" y="4815131"/>
            <a:ext cx="1947672" cy="399011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658660" y="4815131"/>
            <a:ext cx="1947672" cy="399011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804716" y="4815131"/>
            <a:ext cx="1947672" cy="399011"/>
          </a:xfrm>
        </p:spPr>
        <p:txBody>
          <a:bodyPr/>
          <a:lstStyle>
            <a:lvl1pPr>
              <a:defRPr sz="12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3149" y="2197611"/>
            <a:ext cx="1746504" cy="2328672"/>
          </a:xfrm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2614635" y="2197611"/>
            <a:ext cx="1746504" cy="2328672"/>
          </a:xfrm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4766121" y="2197611"/>
            <a:ext cx="1746504" cy="2328672"/>
          </a:xfrm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6917606" y="2197611"/>
            <a:ext cx="1746504" cy="2328672"/>
          </a:xfrm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356615" y="463296"/>
            <a:ext cx="8449056" cy="626440"/>
          </a:xfrm>
        </p:spPr>
        <p:txBody>
          <a:bodyPr lIns="91440" tIns="45720" rIns="91440" bIns="45720"/>
          <a:lstStyle>
            <a:lvl1pPr>
              <a:defRPr b="0" i="0" spc="300">
                <a:latin typeface="Amazon Ember Light" charset="0"/>
                <a:ea typeface="Amazon Ember Light" charset="0"/>
                <a:cs typeface="Amazon Embe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20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6 Content Graphic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8134" y="3904436"/>
            <a:ext cx="2417999" cy="1420477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365658" y="3904436"/>
            <a:ext cx="2417342" cy="1420477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252526" y="3904436"/>
            <a:ext cx="2417342" cy="1420477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478134" y="1758840"/>
            <a:ext cx="2417999" cy="1418473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3365658" y="1758840"/>
            <a:ext cx="2417342" cy="1418473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6252526" y="1758840"/>
            <a:ext cx="2417342" cy="1418473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74922" y="5375436"/>
            <a:ext cx="2622278" cy="243840"/>
          </a:xfrm>
        </p:spPr>
        <p:txBody>
          <a:bodyPr/>
          <a:lstStyle>
            <a:lvl1pPr>
              <a:defRPr sz="8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253181" y="5375436"/>
            <a:ext cx="2622278" cy="243840"/>
          </a:xfrm>
        </p:spPr>
        <p:txBody>
          <a:bodyPr/>
          <a:lstStyle>
            <a:lvl1pPr>
              <a:defRPr sz="8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131439" y="5375436"/>
            <a:ext cx="2622278" cy="243840"/>
          </a:xfrm>
        </p:spPr>
        <p:txBody>
          <a:bodyPr/>
          <a:lstStyle>
            <a:lvl1pPr>
              <a:defRPr sz="8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374922" y="3229385"/>
            <a:ext cx="2622278" cy="243840"/>
          </a:xfrm>
        </p:spPr>
        <p:txBody>
          <a:bodyPr/>
          <a:lstStyle>
            <a:lvl1pPr>
              <a:defRPr sz="8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3253181" y="3229385"/>
            <a:ext cx="2622278" cy="243840"/>
          </a:xfrm>
        </p:spPr>
        <p:txBody>
          <a:bodyPr/>
          <a:lstStyle>
            <a:lvl1pPr>
              <a:defRPr sz="8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20" hasCustomPrompt="1"/>
          </p:nvPr>
        </p:nvSpPr>
        <p:spPr>
          <a:xfrm>
            <a:off x="6131439" y="3229385"/>
            <a:ext cx="2622278" cy="243840"/>
          </a:xfrm>
        </p:spPr>
        <p:txBody>
          <a:bodyPr/>
          <a:lstStyle>
            <a:lvl1pPr>
              <a:defRPr sz="800" b="0" i="0" spc="50" baseline="0">
                <a:latin typeface="Amazon Ember" charset="0"/>
                <a:ea typeface="Amazon Ember" charset="0"/>
                <a:cs typeface="Amazon Ember" charset="0"/>
              </a:defRPr>
            </a:lvl1pPr>
            <a:lvl2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2pPr>
            <a:lvl3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3pPr>
            <a:lvl4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4pPr>
            <a:lvl5pPr>
              <a:defRPr sz="1200" b="0" i="0" spc="50" baseline="0">
                <a:latin typeface="Roboto Condensed" charset="0"/>
                <a:ea typeface="Roboto Condensed" charset="0"/>
                <a:cs typeface="Roboto Condense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356615" y="463296"/>
            <a:ext cx="8449056" cy="626440"/>
          </a:xfrm>
        </p:spPr>
        <p:txBody>
          <a:bodyPr lIns="91440" tIns="45720" rIns="91440" bIns="45720"/>
          <a:lstStyle>
            <a:lvl1pPr>
              <a:defRPr b="0" i="0" spc="300">
                <a:latin typeface="Amazon Ember Light" charset="0"/>
                <a:ea typeface="Amazon Ember Light" charset="0"/>
                <a:cs typeface="Amazon Embe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84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nippe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56616" y="1304261"/>
            <a:ext cx="8449055" cy="4310080"/>
          </a:xfrm>
        </p:spPr>
        <p:txBody>
          <a:bodyPr/>
          <a:lstStyle>
            <a:lvl1pPr>
              <a:defRPr sz="900" b="0" i="0" spc="0" baseline="0">
                <a:solidFill>
                  <a:schemeClr val="accent2"/>
                </a:solidFill>
                <a:latin typeface="Lucida Console" charset="0"/>
                <a:ea typeface="Lucida Console" charset="0"/>
                <a:cs typeface="Lucida Console" charset="0"/>
              </a:defRPr>
            </a:lvl1pPr>
            <a:lvl2pPr>
              <a:defRPr sz="1200" b="0" i="0" spc="0" baseline="0">
                <a:latin typeface="Lucida Console" charset="0"/>
                <a:ea typeface="Lucida Console" charset="0"/>
                <a:cs typeface="Lucida Console" charset="0"/>
              </a:defRPr>
            </a:lvl2pPr>
            <a:lvl3pPr>
              <a:defRPr sz="1200" b="0" i="0" spc="0" baseline="0">
                <a:latin typeface="Lucida Console" charset="0"/>
                <a:ea typeface="Lucida Console" charset="0"/>
                <a:cs typeface="Lucida Console" charset="0"/>
              </a:defRPr>
            </a:lvl3pPr>
            <a:lvl4pPr>
              <a:defRPr sz="1200" b="0" i="0" spc="0" baseline="0">
                <a:latin typeface="Lucida Console" charset="0"/>
                <a:ea typeface="Lucida Console" charset="0"/>
                <a:cs typeface="Lucida Console" charset="0"/>
              </a:defRPr>
            </a:lvl4pPr>
            <a:lvl5pPr>
              <a:defRPr sz="1200" b="0" i="0" spc="0" baseline="0">
                <a:latin typeface="Lucida Console" charset="0"/>
                <a:ea typeface="Lucida Console" charset="0"/>
                <a:cs typeface="Lucida Console" charset="0"/>
              </a:defRPr>
            </a:lvl5pPr>
          </a:lstStyle>
          <a:p>
            <a:pPr lvl="0"/>
            <a:r>
              <a:rPr lang="en-US" dirty="0"/>
              <a:t>; Syntax Test file for 68k Assembly code</a:t>
            </a:r>
          </a:p>
          <a:p>
            <a:pPr lvl="0"/>
            <a:r>
              <a:rPr lang="en-US" dirty="0"/>
              <a:t>; Some comments about this file</a:t>
            </a:r>
          </a:p>
          <a:p>
            <a:pPr lvl="0"/>
            <a:r>
              <a:rPr lang="en-US" dirty="0"/>
              <a:t>.D0 00000000</a:t>
            </a:r>
          </a:p>
          <a:p>
            <a:pPr lvl="0"/>
            <a:r>
              <a:rPr lang="en-US" dirty="0"/>
              <a:t>MS 2100 00000002</a:t>
            </a:r>
          </a:p>
          <a:p>
            <a:pPr lvl="0"/>
            <a:r>
              <a:rPr lang="en-US" dirty="0"/>
              <a:t>MM 2000;DI</a:t>
            </a:r>
          </a:p>
          <a:p>
            <a:pPr lvl="0"/>
            <a:r>
              <a:rPr lang="en-US" dirty="0"/>
              <a:t>LEA.L $002100,A1</a:t>
            </a:r>
          </a:p>
          <a:p>
            <a:pPr lvl="0"/>
            <a:r>
              <a:rPr lang="en-US" dirty="0"/>
              <a:t>MOVE.L #2,-(A1)</a:t>
            </a:r>
          </a:p>
          <a:p>
            <a:pPr lvl="0"/>
            <a:r>
              <a:rPr lang="en-US" dirty="0"/>
              <a:t>BSR $00002050</a:t>
            </a:r>
          </a:p>
          <a:p>
            <a:pPr lvl="0"/>
            <a:r>
              <a:rPr lang="en-US" dirty="0"/>
              <a:t>MM 2050:DI</a:t>
            </a:r>
          </a:p>
          <a:p>
            <a:pPr lvl="0"/>
            <a:r>
              <a:rPr lang="en-US" dirty="0"/>
              <a:t>MOVE.L (A1)+,D1</a:t>
            </a:r>
          </a:p>
          <a:p>
            <a:pPr lvl="0"/>
            <a:r>
              <a:rPr lang="en-US" dirty="0"/>
              <a:t>MOVE.L (A1),D2</a:t>
            </a:r>
          </a:p>
          <a:p>
            <a:pPr lvl="0"/>
            <a:r>
              <a:rPr lang="en-US" dirty="0"/>
              <a:t>ADD.L D1,D2</a:t>
            </a:r>
          </a:p>
          <a:p>
            <a:pPr lvl="0"/>
            <a:r>
              <a:rPr lang="en-US" dirty="0"/>
              <a:t>MOVE.L D2,D0</a:t>
            </a:r>
          </a:p>
          <a:p>
            <a:pPr lvl="0"/>
            <a:r>
              <a:rPr lang="en-US" dirty="0"/>
              <a:t>RTS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6615" y="463296"/>
            <a:ext cx="8449056" cy="626440"/>
          </a:xfrm>
        </p:spPr>
        <p:txBody>
          <a:bodyPr lIns="91440" tIns="45720" rIns="91440" bIns="45720"/>
          <a:lstStyle>
            <a:lvl1pPr>
              <a:defRPr b="0" i="0" spc="300">
                <a:latin typeface="Amazon Ember Light" charset="0"/>
                <a:ea typeface="Amazon Ember Light" charset="0"/>
                <a:cs typeface="Amazon Embe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81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Placeholder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4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C46E-EF96-C146-B20F-C22619AF2935}" type="datetime1">
              <a:rPr lang="en-US" smtClean="0"/>
              <a:t>3/26/19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295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1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16545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382631" y="6556947"/>
            <a:ext cx="302736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700" b="0" i="0" dirty="0">
                <a:solidFill>
                  <a:srgbClr val="7F7F7F"/>
                </a:solidFill>
                <a:latin typeface="Amazon Ember" charset="0"/>
                <a:ea typeface="Amazon Ember" charset="0"/>
                <a:cs typeface="Amazon Ember" charset="0"/>
              </a:rPr>
              <a:t>© 2017,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54523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0438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327-00B5-E04E-87E1-991927A87BB2}" type="datetime1">
              <a:rPr lang="en-US" smtClean="0"/>
              <a:t>3/26/19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4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6B54-807E-CB4D-AE16-CDE505A4222B}" type="datetime1">
              <a:rPr lang="en-US" smtClean="0"/>
              <a:t>3/26/19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3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77C2-08F8-2948-8994-3FBCFF80EB85}" type="datetime1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6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5833-D607-0149-BEB2-EE79F4793758}" type="datetime1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3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theme" Target="../theme/theme2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C5C"/>
                </a:solidFill>
              </a:defRPr>
            </a:lvl1pPr>
          </a:lstStyle>
          <a:p>
            <a:fld id="{9DCF1C61-B2B9-6E49-807D-F90CD124216E}" type="datetime1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B3C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2008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B3C5C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3C5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B3C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B3C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B3C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3C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3C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0"/>
            <a:ext cx="9040416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5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98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</p:sldLayoutIdLst>
  <p:txStyles>
    <p:titleStyle>
      <a:lvl1pPr algn="l" defTabSz="685853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3" indent="-171463" algn="l" defTabSz="685853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90" indent="-171463" algn="l" defTabSz="685853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16" indent="-171463" algn="l" defTabSz="685853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3" indent="-171463" algn="l" defTabSz="685853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69" indent="-171463" algn="l" defTabSz="685853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96" indent="-171463" algn="l" defTabSz="685853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22" indent="-171463" algn="l" defTabSz="685853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948" indent="-171463" algn="l" defTabSz="685853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75" indent="-171463" algn="l" defTabSz="685853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6" algn="l" defTabSz="6858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53" algn="l" defTabSz="6858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79" algn="l" defTabSz="6858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06" algn="l" defTabSz="6858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32" algn="l" defTabSz="6858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59" algn="l" defTabSz="6858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85" algn="l" defTabSz="6858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12" algn="l" defTabSz="6858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0592" y="202776"/>
            <a:ext cx="82053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592" y="1345776"/>
            <a:ext cx="8205304" cy="4738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187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36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>
              <a:lumMod val="95000"/>
            </a:schemeClr>
          </a:solidFill>
          <a:latin typeface="Amazon Ember" charset="0"/>
          <a:ea typeface="Amazon Ember" charset="0"/>
          <a:cs typeface="Amazon Ember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b="0" i="0" kern="1200">
          <a:solidFill>
            <a:schemeClr val="tx1"/>
          </a:solidFill>
          <a:latin typeface="Amazon Ember" charset="0"/>
          <a:ea typeface="Amazon Ember" charset="0"/>
          <a:cs typeface="Amazon Ember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Amazon Ember" charset="0"/>
          <a:ea typeface="Amazon Ember" charset="0"/>
          <a:cs typeface="Amazon Ember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mazon Ember" charset="0"/>
          <a:ea typeface="Amazon Ember" charset="0"/>
          <a:cs typeface="Amazon Ember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Amazon Ember" charset="0"/>
          <a:ea typeface="Amazon Ember" charset="0"/>
          <a:cs typeface="Amazon Ember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Amazon Ember" charset="0"/>
          <a:ea typeface="Amazon Ember" charset="0"/>
          <a:cs typeface="Amazon Ember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(null)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lexgkendall.com/computer_vision/bayesian_deep_learning_for_safe_ai/" TargetMode="External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5CE4BA-E709-A049-9AD6-212FCF0E5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CMS 165 </a:t>
            </a:r>
            <a:br>
              <a:rPr lang="en-US" dirty="0"/>
            </a:br>
            <a:r>
              <a:rPr lang="en-US"/>
              <a:t>Lecture 14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9906646-211B-704A-B919-12098B1893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Tackling Data Scarcity</a:t>
            </a:r>
          </a:p>
          <a:p>
            <a:r>
              <a:rPr lang="en-US" dirty="0"/>
              <a:t>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209713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128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From Blundell et al..</a:t>
            </a:r>
          </a:p>
          <a:p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="" xmlns:a16="http://schemas.microsoft.com/office/drawing/2014/main" id="{8A17DF82-3719-7247-BB2C-1A8CA3AAB800}"/>
              </a:ext>
            </a:extLst>
          </p:cNvPr>
          <p:cNvSpPr txBox="1">
            <a:spLocks/>
          </p:cNvSpPr>
          <p:nvPr/>
        </p:nvSpPr>
        <p:spPr>
          <a:xfrm>
            <a:off x="51758" y="166370"/>
            <a:ext cx="89675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3C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Bayes by Backprop Principle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D9B3FC-3D7C-4F45-8347-70513C37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89"/>
            <a:ext cx="3969098" cy="1561613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4129D8A6-CC3F-664A-80D7-D2708925D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91" y="1121836"/>
            <a:ext cx="4111493" cy="1561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8D9068B-F087-884D-B006-6D1F10F03D6B}"/>
              </a:ext>
            </a:extLst>
          </p:cNvPr>
          <p:cNvSpPr txBox="1"/>
          <p:nvPr/>
        </p:nvSpPr>
        <p:spPr>
          <a:xfrm>
            <a:off x="425672" y="3319570"/>
            <a:ext cx="8292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Catch: computational bottleneck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Computing posterior: sampling over infinite ensemble of neural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scalable even for moderate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Alternative: variational approximation to approximate the posterior</a:t>
            </a:r>
          </a:p>
        </p:txBody>
      </p:sp>
    </p:spTree>
    <p:extLst>
      <p:ext uri="{BB962C8B-B14F-4D97-AF65-F5344CB8AC3E}">
        <p14:creationId xmlns:p14="http://schemas.microsoft.com/office/powerpoint/2010/main" val="55500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1288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From Blundell et al..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="" xmlns:a16="http://schemas.microsoft.com/office/drawing/2014/main" id="{8A17DF82-3719-7247-BB2C-1A8CA3AAB800}"/>
              </a:ext>
            </a:extLst>
          </p:cNvPr>
          <p:cNvSpPr txBox="1">
            <a:spLocks/>
          </p:cNvSpPr>
          <p:nvPr/>
        </p:nvSpPr>
        <p:spPr>
          <a:xfrm>
            <a:off x="51758" y="166370"/>
            <a:ext cx="89675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3C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How to obtain Bayesian uncertainty (cheaply)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C3304A-047E-604C-8FEA-F60A372A7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5"/>
          <a:stretch/>
        </p:blipFill>
        <p:spPr>
          <a:xfrm>
            <a:off x="1024277" y="1461660"/>
            <a:ext cx="7022487" cy="1967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B93342-7688-304C-848F-C0EA9E990C78}"/>
              </a:ext>
            </a:extLst>
          </p:cNvPr>
          <p:cNvSpPr txBox="1"/>
          <p:nvPr/>
        </p:nvSpPr>
        <p:spPr>
          <a:xfrm>
            <a:off x="683106" y="3429000"/>
            <a:ext cx="6853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Various approximations to solve this optimization problem.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gradients instead of exact minimization..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0160D1DA-69F4-B74C-A70A-875B51333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27" y="4689142"/>
            <a:ext cx="6238061" cy="92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1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1288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From Blundell et al..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="" xmlns:a16="http://schemas.microsoft.com/office/drawing/2014/main" id="{8A17DF82-3719-7247-BB2C-1A8CA3AAB800}"/>
              </a:ext>
            </a:extLst>
          </p:cNvPr>
          <p:cNvSpPr txBox="1">
            <a:spLocks/>
          </p:cNvSpPr>
          <p:nvPr/>
        </p:nvSpPr>
        <p:spPr>
          <a:xfrm>
            <a:off x="51758" y="166370"/>
            <a:ext cx="89675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3C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Variational approximation with Gaussian Dist.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AEBF77B7-E630-F848-BFC1-DB6BDAF18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35" y="1569700"/>
            <a:ext cx="5077557" cy="47283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405AC52-9AB1-D14E-88DA-A4A4FB69DA75}"/>
              </a:ext>
            </a:extLst>
          </p:cNvPr>
          <p:cNvSpPr/>
          <p:nvPr/>
        </p:nvSpPr>
        <p:spPr>
          <a:xfrm>
            <a:off x="613507" y="914451"/>
            <a:ext cx="7137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Popular choice: variational posterior is a diagonal Gaussian</a:t>
            </a:r>
          </a:p>
        </p:txBody>
      </p:sp>
    </p:spTree>
    <p:extLst>
      <p:ext uri="{BB962C8B-B14F-4D97-AF65-F5344CB8AC3E}">
        <p14:creationId xmlns:p14="http://schemas.microsoft.com/office/powerpoint/2010/main" val="1507171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="" xmlns:a16="http://schemas.microsoft.com/office/drawing/2014/main" id="{8A17DF82-3719-7247-BB2C-1A8CA3AAB800}"/>
              </a:ext>
            </a:extLst>
          </p:cNvPr>
          <p:cNvSpPr txBox="1">
            <a:spLocks/>
          </p:cNvSpPr>
          <p:nvPr/>
        </p:nvSpPr>
        <p:spPr>
          <a:xfrm>
            <a:off x="51758" y="166370"/>
            <a:ext cx="89675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3C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How to obtain Bayesian uncertainty (cheaply)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D83B41-C841-4648-AA07-B474399A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481"/>
            <a:ext cx="9144000" cy="55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27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D074CE-22DC-5C49-ADA4-542D919A1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58" y="608580"/>
            <a:ext cx="9144000" cy="424477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B737E4E3-D376-EF41-B9FE-83F93E2BF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2" y="5009996"/>
            <a:ext cx="6819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27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5FB156-7DA2-404D-8365-126731E76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004"/>
            <a:ext cx="9144000" cy="490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FFF4D7F-B29E-A340-B026-76805EE3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48322A-7FCC-AA4B-A412-6EBA60A2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752"/>
            <a:ext cx="9144000" cy="263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50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7088B9-C145-6B4A-919A-77068E112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40"/>
            <a:ext cx="9144000" cy="56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E7F612-FF5C-FE4A-B809-1D80BE5C7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732"/>
            <a:ext cx="9144000" cy="46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99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C59A483C-0F65-E040-93BB-1FF291C59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857250" indent="-857250"/>
            <a:r>
              <a:rPr lang="en-US" dirty="0"/>
              <a:t>Uncertainty sampling works. Normalizing for length helps under low data. </a:t>
            </a:r>
          </a:p>
          <a:p>
            <a:pPr marL="857250" indent="-857250"/>
            <a:endParaRPr lang="en-US" dirty="0"/>
          </a:p>
          <a:p>
            <a:pPr marL="857250" indent="-857250"/>
            <a:r>
              <a:rPr lang="en-US" dirty="0"/>
              <a:t>With active learning, </a:t>
            </a:r>
            <a:r>
              <a:rPr lang="en-US" b="1" dirty="0">
                <a:solidFill>
                  <a:schemeClr val="tx2"/>
                </a:solidFill>
              </a:rPr>
              <a:t>deep beats shallow</a:t>
            </a:r>
            <a:r>
              <a:rPr lang="en-US" b="1" dirty="0"/>
              <a:t> </a:t>
            </a:r>
            <a:r>
              <a:rPr lang="en-US" dirty="0"/>
              <a:t>even in low data regime.</a:t>
            </a:r>
          </a:p>
          <a:p>
            <a:endParaRPr lang="en-US" dirty="0"/>
          </a:p>
          <a:p>
            <a:pPr marL="857250" indent="-857250"/>
            <a:r>
              <a:rPr lang="en-US" dirty="0"/>
              <a:t>With active learning, </a:t>
            </a:r>
            <a:r>
              <a:rPr lang="en-US" b="1" dirty="0">
                <a:solidFill>
                  <a:schemeClr val="tx2"/>
                </a:solidFill>
              </a:rPr>
              <a:t>SOTA achieved </a:t>
            </a:r>
            <a:r>
              <a:rPr lang="en-US" dirty="0"/>
              <a:t>with far fewer samples.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0C7D2F2-1AE4-0A46-92A7-F733F926C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B289BF7D-518B-2B45-90ED-5C1B4EB9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Take-aways</a:t>
            </a:r>
          </a:p>
        </p:txBody>
      </p:sp>
    </p:spTree>
    <p:extLst>
      <p:ext uri="{BB962C8B-B14F-4D97-AF65-F5344CB8AC3E}">
        <p14:creationId xmlns:p14="http://schemas.microsoft.com/office/powerpoint/2010/main" val="686220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0A16AE5-4E28-D140-93C5-D637CB404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491"/>
            <a:ext cx="9144000" cy="40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28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E30EEA9-95AF-5540-A98F-C289ACAD2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417"/>
            <a:ext cx="9144000" cy="448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31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C00FE3C-825D-4746-BEB8-95572BFE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246C99-476C-664C-AE13-1C9A0B4AF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206"/>
            <a:ext cx="9144000" cy="30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59A00BF-727D-B54E-BE8C-BF381BDCF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313"/>
            <a:ext cx="9144000" cy="456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1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50D938-9B5E-D046-A63E-2A10E46C2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353"/>
            <a:ext cx="9144000" cy="42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02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32C55D-B165-0448-B5AB-AD767535B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516"/>
            <a:ext cx="9144000" cy="47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9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3A89ECE-7C04-054E-B031-A1CB5AAE7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00" y="136524"/>
            <a:ext cx="7822084" cy="3174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2F9DD3-4687-FB45-8A69-7D6BDA218F0A}"/>
              </a:ext>
            </a:extLst>
          </p:cNvPr>
          <p:cNvSpPr txBox="1"/>
          <p:nvPr/>
        </p:nvSpPr>
        <p:spPr>
          <a:xfrm>
            <a:off x="2552280" y="3949002"/>
            <a:ext cx="340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ERC performed the best</a:t>
            </a:r>
          </a:p>
        </p:txBody>
      </p:sp>
    </p:spTree>
    <p:extLst>
      <p:ext uri="{BB962C8B-B14F-4D97-AF65-F5344CB8AC3E}">
        <p14:creationId xmlns:p14="http://schemas.microsoft.com/office/powerpoint/2010/main" val="520415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F95BC2-E4E9-4C40-9F66-7AA6FC65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789512"/>
            <a:ext cx="8801098" cy="779318"/>
          </a:xfrm>
        </p:spPr>
        <p:txBody>
          <a:bodyPr>
            <a:normAutofit/>
          </a:bodyPr>
          <a:lstStyle/>
          <a:p>
            <a:pPr algn="ctr"/>
            <a:r>
              <a:rPr lang="en-US" sz="2531" b="1" cap="all" dirty="0">
                <a:solidFill>
                  <a:schemeClr val="tx1"/>
                </a:solidFill>
                <a:latin typeface="Tw Cen MT" panose="020B0602020104020603" pitchFamily="34" charset="77"/>
              </a:rPr>
              <a:t>results on Tiny ImageNet (100k samples)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0519886-7BFF-084D-BCD6-E6800027D3E5}"/>
              </a:ext>
            </a:extLst>
          </p:cNvPr>
          <p:cNvSpPr txBox="1"/>
          <p:nvPr/>
        </p:nvSpPr>
        <p:spPr>
          <a:xfrm>
            <a:off x="1483305" y="4732394"/>
            <a:ext cx="6180212" cy="92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29" indent="-214329" defTabSz="68585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98" dirty="0">
                <a:latin typeface="Tw Cen MT" panose="020B0602020104020603" pitchFamily="34" charset="77"/>
              </a:rPr>
              <a:t>Yield </a:t>
            </a:r>
            <a:r>
              <a:rPr lang="en-US" sz="1898" b="1" dirty="0">
                <a:latin typeface="Tw Cen MT" panose="020B0602020104020603" pitchFamily="34" charset="77"/>
              </a:rPr>
              <a:t>8%</a:t>
            </a:r>
            <a:r>
              <a:rPr lang="en-US" sz="1898" dirty="0">
                <a:latin typeface="Tw Cen MT" panose="020B0602020104020603" pitchFamily="34" charset="77"/>
              </a:rPr>
              <a:t> higher accuracy at </a:t>
            </a:r>
            <a:r>
              <a:rPr lang="en-US" sz="1898" b="1" dirty="0">
                <a:latin typeface="Tw Cen MT" panose="020B0602020104020603" pitchFamily="34" charset="77"/>
              </a:rPr>
              <a:t>30%</a:t>
            </a:r>
            <a:r>
              <a:rPr lang="en-US" sz="1898" dirty="0">
                <a:latin typeface="Tw Cen MT" panose="020B0602020104020603" pitchFamily="34" charset="77"/>
              </a:rPr>
              <a:t> questions (</a:t>
            </a:r>
            <a:r>
              <a:rPr lang="en-US" sz="1898" dirty="0" err="1">
                <a:latin typeface="Tw Cen MT" panose="020B0602020104020603" pitchFamily="34" charset="77"/>
              </a:rPr>
              <a:t>w.r.t</a:t>
            </a:r>
            <a:r>
              <a:rPr lang="en-US" sz="1898" dirty="0">
                <a:latin typeface="Tw Cen MT" panose="020B0602020104020603" pitchFamily="34" charset="77"/>
              </a:rPr>
              <a:t>. Uniform)</a:t>
            </a:r>
          </a:p>
          <a:p>
            <a:pPr marL="214329" indent="-214329" defTabSz="68585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98" dirty="0">
                <a:latin typeface="Tw Cen MT" panose="020B0602020104020603" pitchFamily="34" charset="77"/>
              </a:rPr>
              <a:t>Obtain full annotation with </a:t>
            </a:r>
            <a:r>
              <a:rPr lang="en-US" sz="1898" b="1" dirty="0">
                <a:latin typeface="Tw Cen MT" panose="020B0602020104020603" pitchFamily="34" charset="77"/>
              </a:rPr>
              <a:t>40%</a:t>
            </a:r>
            <a:r>
              <a:rPr lang="en-US" sz="1898" dirty="0">
                <a:latin typeface="Tw Cen MT" panose="020B0602020104020603" pitchFamily="34" charset="77"/>
              </a:rPr>
              <a:t> less binary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CE3992-2A50-974F-AB57-96659FFC5DB2}"/>
              </a:ext>
            </a:extLst>
          </p:cNvPr>
          <p:cNvSpPr txBox="1">
            <a:spLocks noChangeAspect="1"/>
          </p:cNvSpPr>
          <p:nvPr/>
        </p:nvSpPr>
        <p:spPr>
          <a:xfrm>
            <a:off x="120377" y="1809966"/>
            <a:ext cx="1983403" cy="92333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53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ALPF-ERC</a:t>
            </a:r>
          </a:p>
          <a:p>
            <a:pPr algn="ctr" defTabSz="685853">
              <a:defRPr/>
            </a:pPr>
            <a:r>
              <a:rPr lang="en-US" sz="1500" b="1" i="1" dirty="0">
                <a:solidFill>
                  <a:prstClr val="white"/>
                </a:solidFill>
                <a:latin typeface="Calibri" panose="020F0502020204030204"/>
              </a:rPr>
              <a:t>active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data</a:t>
            </a:r>
          </a:p>
          <a:p>
            <a:pPr algn="ctr" defTabSz="685853">
              <a:defRPr/>
            </a:pPr>
            <a:r>
              <a:rPr lang="en-US" sz="1500" b="1" i="1" dirty="0">
                <a:solidFill>
                  <a:prstClr val="white"/>
                </a:solidFill>
                <a:latin typeface="Calibri" panose="020F0502020204030204"/>
              </a:rPr>
              <a:t>active 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questions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57F669-4BD4-8D4A-BF1F-80611B79D121}"/>
              </a:ext>
            </a:extLst>
          </p:cNvPr>
          <p:cNvSpPr txBox="1">
            <a:spLocks noChangeAspect="1"/>
          </p:cNvSpPr>
          <p:nvPr/>
        </p:nvSpPr>
        <p:spPr>
          <a:xfrm>
            <a:off x="6938072" y="1809966"/>
            <a:ext cx="1983403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53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Uniform</a:t>
            </a:r>
          </a:p>
          <a:p>
            <a:pPr algn="ctr" defTabSz="685853">
              <a:defRPr/>
            </a:pPr>
            <a:r>
              <a:rPr lang="en-US" sz="1500" b="1" i="1" dirty="0">
                <a:solidFill>
                  <a:prstClr val="white"/>
                </a:solidFill>
                <a:latin typeface="Calibri" panose="020F0502020204030204"/>
              </a:rPr>
              <a:t>inactive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data </a:t>
            </a:r>
          </a:p>
          <a:p>
            <a:pPr algn="ctr" defTabSz="685853">
              <a:defRPr/>
            </a:pPr>
            <a:r>
              <a:rPr lang="en-US" sz="1500" b="1" i="1" dirty="0">
                <a:solidFill>
                  <a:prstClr val="white"/>
                </a:solidFill>
                <a:latin typeface="Calibri" panose="020F0502020204030204"/>
              </a:rPr>
              <a:t>inactive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questions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797E552-04E4-1E43-AC1A-64B16272538A}"/>
              </a:ext>
            </a:extLst>
          </p:cNvPr>
          <p:cNvSpPr txBox="1">
            <a:spLocks noChangeAspect="1"/>
          </p:cNvSpPr>
          <p:nvPr/>
        </p:nvSpPr>
        <p:spPr>
          <a:xfrm>
            <a:off x="6939572" y="2871637"/>
            <a:ext cx="1983207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53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AL-ME</a:t>
            </a:r>
          </a:p>
          <a:p>
            <a:pPr algn="ctr" defTabSz="685853">
              <a:defRPr/>
            </a:pPr>
            <a:r>
              <a:rPr lang="en-US" sz="1500" b="1" i="1" dirty="0">
                <a:solidFill>
                  <a:prstClr val="white"/>
                </a:solidFill>
                <a:latin typeface="Calibri" panose="020F0502020204030204"/>
              </a:rPr>
              <a:t>active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data</a:t>
            </a:r>
          </a:p>
          <a:p>
            <a:pPr algn="ctr" defTabSz="685853">
              <a:defRPr/>
            </a:pPr>
            <a:r>
              <a:rPr lang="en-US" sz="1500" b="1" i="1" dirty="0">
                <a:solidFill>
                  <a:prstClr val="white"/>
                </a:solidFill>
                <a:latin typeface="Calibri" panose="020F0502020204030204"/>
              </a:rPr>
              <a:t>inactive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questions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93DCC2A-A7D1-FD4D-A2C7-833F39FA6FB5}"/>
              </a:ext>
            </a:extLst>
          </p:cNvPr>
          <p:cNvSpPr txBox="1">
            <a:spLocks noChangeAspect="1"/>
          </p:cNvSpPr>
          <p:nvPr/>
        </p:nvSpPr>
        <p:spPr>
          <a:xfrm>
            <a:off x="120376" y="2862444"/>
            <a:ext cx="1983403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53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AQ-ERC</a:t>
            </a:r>
          </a:p>
          <a:p>
            <a:pPr algn="ctr" defTabSz="685853">
              <a:defRPr/>
            </a:pPr>
            <a:r>
              <a:rPr lang="en-US" sz="1500" b="1" i="1" dirty="0">
                <a:solidFill>
                  <a:prstClr val="white"/>
                </a:solidFill>
                <a:latin typeface="Calibri" panose="020F0502020204030204"/>
              </a:rPr>
              <a:t>inactive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data</a:t>
            </a:r>
          </a:p>
          <a:p>
            <a:pPr algn="ctr" defTabSz="685853">
              <a:defRPr/>
            </a:pPr>
            <a:r>
              <a:rPr lang="en-US" sz="1500" b="1" i="1" dirty="0">
                <a:solidFill>
                  <a:prstClr val="white"/>
                </a:solidFill>
                <a:latin typeface="Calibri" panose="020F0502020204030204"/>
              </a:rPr>
              <a:t>active</a:t>
            </a:r>
            <a:r>
              <a:rPr lang="en-US" sz="1500" i="1" dirty="0">
                <a:solidFill>
                  <a:prstClr val="white"/>
                </a:solidFill>
                <a:latin typeface="Calibri" panose="020F0502020204030204"/>
              </a:rPr>
              <a:t>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29E2BC-8672-F64E-BBC8-54B54A151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690" y="1406871"/>
            <a:ext cx="3988618" cy="33255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7B08A6-EEC8-3340-9D23-746282A83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3302000"/>
            <a:ext cx="1270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3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1FAC01F-38DF-A349-AB54-DA81FCB51C89}"/>
              </a:ext>
            </a:extLst>
          </p:cNvPr>
          <p:cNvSpPr txBox="1"/>
          <p:nvPr/>
        </p:nvSpPr>
        <p:spPr>
          <a:xfrm>
            <a:off x="1254096" y="2409259"/>
            <a:ext cx="6580648" cy="2117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26" indent="-3429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77"/>
              </a:rPr>
              <a:t>Don’t annotate from scratch</a:t>
            </a:r>
          </a:p>
          <a:p>
            <a:pPr marL="685853" lvl="1" indent="-3429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Tw Cen MT" panose="020B0602020104020603" pitchFamily="34" charset="77"/>
              </a:rPr>
              <a:t>Select questions actively based on the learned model</a:t>
            </a:r>
          </a:p>
          <a:p>
            <a:pPr marL="342926" indent="-3429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77"/>
              </a:rPr>
              <a:t>Don’t sleep on partial labels</a:t>
            </a:r>
          </a:p>
          <a:p>
            <a:pPr marL="685853" lvl="1" indent="-3429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Tw Cen MT" panose="020B0602020104020603" pitchFamily="34" charset="77"/>
              </a:rPr>
              <a:t>Re-train model from partial labe</a:t>
            </a:r>
            <a:r>
              <a:rPr lang="en-US" sz="2100" dirty="0">
                <a:solidFill>
                  <a:schemeClr val="bg1"/>
                </a:solidFill>
                <a:latin typeface="Tw Cen MT" panose="020B0602020104020603" pitchFamily="34" charset="77"/>
              </a:rPr>
              <a:t>ls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BBDF8232-ED9C-B74D-A154-2F8F5B6E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960875"/>
            <a:ext cx="8801098" cy="779318"/>
          </a:xfrm>
        </p:spPr>
        <p:txBody>
          <a:bodyPr>
            <a:normAutofit/>
          </a:bodyPr>
          <a:lstStyle/>
          <a:p>
            <a:pPr algn="ctr"/>
            <a:r>
              <a:rPr lang="en-US" sz="3000" b="1" cap="all" dirty="0">
                <a:solidFill>
                  <a:schemeClr val="tx1"/>
                </a:solidFill>
                <a:latin typeface="Tw Cen MT" panose="020B0602020104020603" pitchFamily="34" charset="77"/>
              </a:rPr>
              <a:t>Two take-aways</a:t>
            </a:r>
            <a:endParaRPr lang="en-US" b="1" cap="all" dirty="0">
              <a:solidFill>
                <a:schemeClr val="tx1"/>
              </a:solidFill>
              <a:latin typeface="Tw Cen MT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3817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C10C68-7D28-914D-81DA-A150944AE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144"/>
            <a:ext cx="9144000" cy="39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86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645D87-307B-404B-A3DF-4ED02824F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503"/>
            <a:ext cx="9144000" cy="53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78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7021FF5A-0EEC-FB41-BD36-CA6C786D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168073-583E-3D47-B99E-78A2F41FB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997"/>
            <a:ext cx="9144000" cy="46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63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03A3E4-FAF9-C64A-BB9D-7F0BF0572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506"/>
            <a:ext cx="9144000" cy="4402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1FF56E-80AD-4E4A-B0C4-E4F4F039112A}"/>
              </a:ext>
            </a:extLst>
          </p:cNvPr>
          <p:cNvSpPr txBox="1"/>
          <p:nvPr/>
        </p:nvSpPr>
        <p:spPr>
          <a:xfrm>
            <a:off x="1959429" y="501649"/>
            <a:ext cx="4560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GET MORE INFO this</a:t>
            </a:r>
          </a:p>
        </p:txBody>
      </p:sp>
    </p:spTree>
    <p:extLst>
      <p:ext uri="{BB962C8B-B14F-4D97-AF65-F5344CB8AC3E}">
        <p14:creationId xmlns:p14="http://schemas.microsoft.com/office/powerpoint/2010/main" val="3794766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D2F0B1F1-C2AF-6D4D-8BEC-BD8DAE45D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Overfitting</a:t>
            </a:r>
          </a:p>
          <a:p>
            <a:pPr lvl="1"/>
            <a:r>
              <a:rPr lang="en-US" dirty="0"/>
              <a:t>Uncertainty sampling is only exploitation and no exploration: can miss parts of sample space. </a:t>
            </a:r>
          </a:p>
          <a:p>
            <a:pPr lvl="1"/>
            <a:r>
              <a:rPr lang="en-US" dirty="0"/>
              <a:t>Better alternatives: bandits, RL?</a:t>
            </a:r>
          </a:p>
          <a:p>
            <a:r>
              <a:rPr lang="en-US" dirty="0"/>
              <a:t>Poor calibration</a:t>
            </a:r>
          </a:p>
          <a:p>
            <a:pPr lvl="1"/>
            <a:r>
              <a:rPr lang="en-US" dirty="0"/>
              <a:t>Unknown unknowns: overconfident on hard examples</a:t>
            </a:r>
          </a:p>
          <a:p>
            <a:r>
              <a:rPr lang="en-US" dirty="0"/>
              <a:t>Less robust to domain shifts</a:t>
            </a:r>
          </a:p>
          <a:p>
            <a:pPr lvl="1"/>
            <a:r>
              <a:rPr lang="en-US" dirty="0"/>
              <a:t>Task specific: may be less transferable to other tasks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DB2D6D5-53E3-254D-8B11-A94E11A4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F4AEAD6-BD05-9248-82F3-0E089DBB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Shortcomings of uncertainty based sampling</a:t>
            </a:r>
          </a:p>
        </p:txBody>
      </p:sp>
    </p:spTree>
    <p:extLst>
      <p:ext uri="{BB962C8B-B14F-4D97-AF65-F5344CB8AC3E}">
        <p14:creationId xmlns:p14="http://schemas.microsoft.com/office/powerpoint/2010/main" val="2516035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4FB6DD-6188-3144-B0BC-EBA058CF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annotation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BC625B-9FA1-1443-9F5B-78D2E34C7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6C05DB8-980D-224D-8469-0969BE38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79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4916CF96-469E-7B4F-8026-AAEB4C21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1276C6D-C3B2-8045-B11B-6376AAF41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561"/>
            <a:ext cx="9144000" cy="33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30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A7D4E018-FCD2-7D47-BDF6-1C1E3E3F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FF6C5EE5-772E-4C40-834E-F88DBD063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011"/>
            <a:ext cx="9144000" cy="488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4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A7D4E018-FCD2-7D47-BDF6-1C1E3E3F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88F752E0-F4A3-DC49-8D75-3ADD8B781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62"/>
            <a:ext cx="9144000" cy="60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63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A7D4E018-FCD2-7D47-BDF6-1C1E3E3F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88F752E0-F4A3-DC49-8D75-3ADD8B781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62"/>
            <a:ext cx="9144000" cy="60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89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0C90412-A38A-3643-BDDF-600CCEA0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="" xmlns:a16="http://schemas.microsoft.com/office/drawing/2014/main" id="{898B73BA-1A1A-FF4E-A14F-74A67222D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179"/>
            <a:ext cx="9144000" cy="35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09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11FFD1-8A93-6A4F-B166-833FE6DC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" y="208121"/>
            <a:ext cx="9143888" cy="1108928"/>
          </a:xfrm>
        </p:spPr>
        <p:txBody>
          <a:bodyPr>
            <a:normAutofit/>
          </a:bodyPr>
          <a:lstStyle/>
          <a:p>
            <a:pPr algn="ctr"/>
            <a:r>
              <a:rPr lang="en-US" sz="2531" b="1" dirty="0"/>
              <a:t>Proposed crowdsourcing algorithm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97" y="5481490"/>
            <a:ext cx="1274271" cy="491966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11DFF589-AC36-0642-AD4D-91B514E89EA7}"/>
              </a:ext>
            </a:extLst>
          </p:cNvPr>
          <p:cNvCxnSpPr>
            <a:cxnSpLocks/>
          </p:cNvCxnSpPr>
          <p:nvPr/>
        </p:nvCxnSpPr>
        <p:spPr>
          <a:xfrm>
            <a:off x="4602870" y="3709895"/>
            <a:ext cx="0" cy="23697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576307" y="2838879"/>
            <a:ext cx="1335094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53">
              <a:defRPr/>
            </a:pPr>
            <a:r>
              <a:rPr lang="en-US" sz="1898" dirty="0">
                <a:latin typeface="Tw Cen MT" panose="020B0602020104020603"/>
              </a:rPr>
              <a:t>Repeat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0" y="3364725"/>
            <a:ext cx="3111135" cy="58477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53">
              <a:defRPr/>
            </a:pPr>
            <a:r>
              <a:rPr lang="en-US" sz="1600" dirty="0">
                <a:latin typeface="Tw Cen MT" panose="020B0602020104020603"/>
              </a:rPr>
              <a:t>Posterior of ground-truth labels given annotator quality model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87194" y="4978865"/>
            <a:ext cx="2954150" cy="58477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53">
              <a:defRPr/>
            </a:pPr>
            <a:r>
              <a:rPr lang="en-US" sz="1600" dirty="0">
                <a:latin typeface="Tw Cen MT" panose="020B0602020104020603"/>
              </a:rPr>
              <a:t>Use trained model to infer ground-truth labels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19587" y="1819774"/>
            <a:ext cx="3305768" cy="3844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53">
              <a:defRPr/>
            </a:pPr>
            <a:r>
              <a:rPr lang="en-US" sz="1898" dirty="0">
                <a:latin typeface="Tw Cen MT" panose="020B0602020104020603"/>
              </a:rPr>
              <a:t>Noisy crowdsourced annotations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243854" y="4575615"/>
            <a:ext cx="2346021" cy="83099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53">
              <a:defRPr/>
            </a:pPr>
            <a:r>
              <a:rPr lang="en-US" sz="1600" dirty="0">
                <a:latin typeface="Tw Cen MT" panose="020B0602020104020603"/>
              </a:rPr>
              <a:t>MLE : update Annotator quality using inferred labels from model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6266" y="4178477"/>
            <a:ext cx="2954152" cy="58477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53">
              <a:defRPr/>
            </a:pPr>
            <a:r>
              <a:rPr lang="en-US" sz="1600" dirty="0">
                <a:latin typeface="Tw Cen MT" panose="020B0602020104020603"/>
              </a:rPr>
              <a:t>Training with weighted loss. </a:t>
            </a:r>
          </a:p>
          <a:p>
            <a:pPr algn="ctr" defTabSz="685853">
              <a:defRPr/>
            </a:pPr>
            <a:r>
              <a:rPr lang="en-US" sz="1600" dirty="0">
                <a:latin typeface="Tw Cen MT" panose="020B0602020104020603"/>
              </a:rPr>
              <a:t>Use posterior as weights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94968" y="1534419"/>
            <a:ext cx="2633430" cy="4449345"/>
            <a:chOff x="4419467" y="1176298"/>
            <a:chExt cx="2944640" cy="52554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0732" y="1176298"/>
              <a:ext cx="2743200" cy="12491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54" y="3411541"/>
              <a:ext cx="2743200" cy="3921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467" y="5364206"/>
              <a:ext cx="2743200" cy="44326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54" y="4119659"/>
              <a:ext cx="2743200" cy="1024912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619974" y="2388961"/>
              <a:ext cx="365760" cy="1022580"/>
              <a:chOff x="5619974" y="2388961"/>
              <a:chExt cx="365760" cy="102258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="" xmlns:a16="http://schemas.microsoft.com/office/drawing/2014/main" id="{11DFF589-AC36-0642-AD4D-91B514E89EA7}"/>
                  </a:ext>
                </a:extLst>
              </p:cNvPr>
              <p:cNvCxnSpPr>
                <a:cxnSpLocks/>
                <a:endCxn id="12" idx="0"/>
              </p:cNvCxnSpPr>
              <p:nvPr/>
            </p:nvCxnSpPr>
            <p:spPr>
              <a:xfrm>
                <a:off x="5802854" y="3095581"/>
                <a:ext cx="0" cy="3159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="" xmlns:a16="http://schemas.microsoft.com/office/drawing/2014/main" id="{11DFF589-AC36-0642-AD4D-91B514E89E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2854" y="2388961"/>
                <a:ext cx="0" cy="3159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 4"/>
              <p:cNvSpPr/>
              <p:nvPr/>
            </p:nvSpPr>
            <p:spPr>
              <a:xfrm>
                <a:off x="5619974" y="2704921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53">
                  <a:defRPr/>
                </a:pPr>
                <a:endParaRPr lang="en-US" sz="1350">
                  <a:solidFill>
                    <a:prstClr val="white"/>
                  </a:solidFill>
                  <a:latin typeface="Tw Cen MT" panose="020B0602020104020603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567027" y="5750049"/>
              <a:ext cx="1797080" cy="681720"/>
              <a:chOff x="5567027" y="2255735"/>
              <a:chExt cx="1797080" cy="681720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="" xmlns:a16="http://schemas.microsoft.com/office/drawing/2014/main" id="{11DFF589-AC36-0642-AD4D-91B514E89E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2787" y="2731585"/>
                <a:ext cx="1431320" cy="229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="" xmlns:a16="http://schemas.microsoft.com/office/drawing/2014/main" id="{11DFF589-AC36-0642-AD4D-91B514E89E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9907" y="2255735"/>
                <a:ext cx="0" cy="3159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5567027" y="2571695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53">
                  <a:defRPr/>
                </a:pPr>
                <a:endParaRPr lang="en-US" sz="1350">
                  <a:solidFill>
                    <a:prstClr val="white"/>
                  </a:solidFill>
                  <a:latin typeface="Tw Cen MT" panose="020B0602020104020603"/>
                </a:endParaRPr>
              </a:p>
            </p:txBody>
          </p:sp>
        </p:grpSp>
      </p:grpSp>
      <p:cxnSp>
        <p:nvCxnSpPr>
          <p:cNvPr id="18" name="Straight Connector 17"/>
          <p:cNvCxnSpPr>
            <a:stCxn id="11" idx="1"/>
          </p:cNvCxnSpPr>
          <p:nvPr/>
        </p:nvCxnSpPr>
        <p:spPr>
          <a:xfrm flipH="1">
            <a:off x="3162143" y="2063187"/>
            <a:ext cx="433957" cy="447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72269" y="2510587"/>
            <a:ext cx="0" cy="33357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5" idx="2"/>
          </p:cNvCxnSpPr>
          <p:nvPr/>
        </p:nvCxnSpPr>
        <p:spPr>
          <a:xfrm flipV="1">
            <a:off x="3162142" y="5828936"/>
            <a:ext cx="1459104" cy="2896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11DFF589-AC36-0642-AD4D-91B514E89EA7}"/>
              </a:ext>
            </a:extLst>
          </p:cNvPr>
          <p:cNvCxnSpPr>
            <a:cxnSpLocks/>
          </p:cNvCxnSpPr>
          <p:nvPr/>
        </p:nvCxnSpPr>
        <p:spPr>
          <a:xfrm>
            <a:off x="4573496" y="4643305"/>
            <a:ext cx="0" cy="23697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6222897" y="3426803"/>
            <a:ext cx="20957" cy="23322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  <a:endCxn id="5" idx="6"/>
          </p:cNvCxnSpPr>
          <p:nvPr/>
        </p:nvCxnSpPr>
        <p:spPr>
          <a:xfrm flipH="1" flipV="1">
            <a:off x="4995701" y="2983398"/>
            <a:ext cx="1248153" cy="42232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046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0C90412-A38A-3643-BDDF-600CCEA0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0B5B8976-DFB7-A94C-8A1A-D0756FF11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391"/>
            <a:ext cx="9144000" cy="53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1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2AC33D-5E27-7F46-9611-9C3577163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851"/>
            <a:ext cx="9144000" cy="33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33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0C90412-A38A-3643-BDDF-600CCEA0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="" xmlns:a16="http://schemas.microsoft.com/office/drawing/2014/main" id="{78C2BA1F-5B8C-EF4B-A4CC-8C6728303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84"/>
            <a:ext cx="9144000" cy="62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08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27D535-8DB8-5947-BC3F-63F29F657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19" y="857219"/>
            <a:ext cx="9259719" cy="1108941"/>
          </a:xfrm>
        </p:spPr>
        <p:txBody>
          <a:bodyPr>
            <a:normAutofit/>
          </a:bodyPr>
          <a:lstStyle/>
          <a:p>
            <a:pPr algn="ctr"/>
            <a:r>
              <a:rPr lang="en-US" sz="2215" b="1" dirty="0">
                <a:solidFill>
                  <a:schemeClr val="bg1"/>
                </a:solidFill>
              </a:rPr>
              <a:t>Labeling once is optimal: both in theory and practice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0D94B42-3241-2249-A110-3452BAC34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2246" y="2285366"/>
            <a:ext cx="4049973" cy="2732643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C669B7-3D51-9A42-BA1A-6FC6B1923E9B}"/>
              </a:ext>
            </a:extLst>
          </p:cNvPr>
          <p:cNvSpPr txBox="1"/>
          <p:nvPr/>
        </p:nvSpPr>
        <p:spPr>
          <a:xfrm>
            <a:off x="4767872" y="1852486"/>
            <a:ext cx="4296304" cy="335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87494"/>
            <a:r>
              <a:rPr lang="en-US" sz="1582" dirty="0">
                <a:solidFill>
                  <a:schemeClr val="bg1"/>
                </a:solidFill>
                <a:latin typeface="Tw Cen MT" panose="020B0602020104020603"/>
              </a:rPr>
              <a:t>MS-COCO dataset. Fixed budget: 35k annotations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CE8139F-91D0-8B48-8573-D36A4A07F838}"/>
              </a:ext>
            </a:extLst>
          </p:cNvPr>
          <p:cNvCxnSpPr/>
          <p:nvPr/>
        </p:nvCxnSpPr>
        <p:spPr>
          <a:xfrm>
            <a:off x="5045343" y="5150388"/>
            <a:ext cx="1018326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F564230E-DF0F-AA46-89C6-3BC4F879070A}"/>
              </a:ext>
            </a:extLst>
          </p:cNvPr>
          <p:cNvCxnSpPr/>
          <p:nvPr/>
        </p:nvCxnSpPr>
        <p:spPr>
          <a:xfrm flipV="1">
            <a:off x="4663470" y="3889053"/>
            <a:ext cx="0" cy="85632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B543E92-BAA0-9748-A2CD-2496544DEA1B}"/>
              </a:ext>
            </a:extLst>
          </p:cNvPr>
          <p:cNvSpPr txBox="1"/>
          <p:nvPr/>
        </p:nvSpPr>
        <p:spPr>
          <a:xfrm>
            <a:off x="5045342" y="5173039"/>
            <a:ext cx="1650452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87494"/>
            <a:r>
              <a:rPr lang="en-US" sz="1944" dirty="0">
                <a:solidFill>
                  <a:schemeClr val="bg1"/>
                </a:solidFill>
                <a:latin typeface="Tw Cen MT" panose="020B0602020104020603"/>
              </a:rPr>
              <a:t>No. of workers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70293FE-9DB8-B945-A59B-F3E9FBBDC6F7}"/>
              </a:ext>
            </a:extLst>
          </p:cNvPr>
          <p:cNvSpPr txBox="1"/>
          <p:nvPr/>
        </p:nvSpPr>
        <p:spPr>
          <a:xfrm>
            <a:off x="3997652" y="4153036"/>
            <a:ext cx="1013419" cy="39151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defTabSz="987494"/>
            <a:r>
              <a:rPr lang="en-US" sz="1944" dirty="0">
                <a:solidFill>
                  <a:schemeClr val="bg1"/>
                </a:solidFill>
                <a:latin typeface="Tw Cen MT" panose="020B0602020104020603"/>
              </a:rPr>
              <a:t>F1 score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5B55EA-42CD-E046-BC30-411C9B489561}"/>
              </a:ext>
            </a:extLst>
          </p:cNvPr>
          <p:cNvSpPr txBox="1"/>
          <p:nvPr/>
        </p:nvSpPr>
        <p:spPr>
          <a:xfrm>
            <a:off x="407999" y="1885986"/>
            <a:ext cx="3627352" cy="368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494"/>
            <a:r>
              <a:rPr lang="en-US" sz="1944" dirty="0">
                <a:solidFill>
                  <a:schemeClr val="bg1"/>
                </a:solidFill>
                <a:latin typeface="Tw Cen MT" panose="020B0602020104020603"/>
              </a:rPr>
              <a:t>Theorem: Under fixed budget, generalization error minimized with </a:t>
            </a:r>
            <a:r>
              <a:rPr lang="en-US" sz="1944" b="1" dirty="0">
                <a:solidFill>
                  <a:schemeClr val="bg1"/>
                </a:solidFill>
                <a:latin typeface="Tw Cen MT" panose="020B0602020104020603"/>
              </a:rPr>
              <a:t>single annotation </a:t>
            </a:r>
            <a:r>
              <a:rPr lang="en-US" sz="1944" dirty="0">
                <a:solidFill>
                  <a:schemeClr val="bg1"/>
                </a:solidFill>
                <a:latin typeface="Tw Cen MT" panose="020B0602020104020603"/>
              </a:rPr>
              <a:t>per sample.    </a:t>
            </a:r>
          </a:p>
          <a:p>
            <a:pPr defTabSz="987494"/>
            <a:endParaRPr lang="en-US" sz="1944" dirty="0">
              <a:solidFill>
                <a:schemeClr val="bg1"/>
              </a:solidFill>
              <a:latin typeface="Tw Cen MT" panose="020B0602020104020603"/>
            </a:endParaRPr>
          </a:p>
          <a:p>
            <a:pPr defTabSz="987494"/>
            <a:r>
              <a:rPr lang="en-US" sz="1944" dirty="0">
                <a:solidFill>
                  <a:schemeClr val="bg1"/>
                </a:solidFill>
                <a:latin typeface="Tw Cen MT" panose="020B0602020104020603"/>
              </a:rPr>
              <a:t>Assumptions: </a:t>
            </a:r>
          </a:p>
          <a:p>
            <a:pPr marL="271234" indent="-271234" defTabSz="987494">
              <a:buFont typeface="Arial" panose="020B0604020202020204" pitchFamily="34" charset="0"/>
              <a:buChar char="•"/>
            </a:pPr>
            <a:r>
              <a:rPr lang="en-US" sz="1944" dirty="0">
                <a:solidFill>
                  <a:schemeClr val="bg1"/>
                </a:solidFill>
                <a:latin typeface="Tw Cen MT" panose="020B0602020104020603"/>
              </a:rPr>
              <a:t>Best predictor is accurate enough (under no label noise).</a:t>
            </a:r>
          </a:p>
          <a:p>
            <a:pPr marL="271234" indent="-271234" defTabSz="987494">
              <a:buFont typeface="Arial" panose="020B0604020202020204" pitchFamily="34" charset="0"/>
              <a:buChar char="•"/>
            </a:pPr>
            <a:r>
              <a:rPr lang="en-US" sz="1944" dirty="0">
                <a:solidFill>
                  <a:schemeClr val="bg1"/>
                </a:solidFill>
                <a:latin typeface="Tw Cen MT" panose="020B0602020104020603"/>
              </a:rPr>
              <a:t>Simplified case:  All workers have same quality. </a:t>
            </a:r>
          </a:p>
          <a:p>
            <a:pPr marL="271234" indent="-271234" defTabSz="987494">
              <a:buFont typeface="Arial" panose="020B0604020202020204" pitchFamily="34" charset="0"/>
              <a:buChar char="•"/>
            </a:pPr>
            <a:r>
              <a:rPr lang="en-US" sz="1944" dirty="0">
                <a:solidFill>
                  <a:schemeClr val="bg1"/>
                </a:solidFill>
                <a:latin typeface="Tw Cen MT" panose="020B0602020104020603"/>
              </a:rPr>
              <a:t>Prob. of being correct &gt; 83%</a:t>
            </a:r>
          </a:p>
          <a:p>
            <a:pPr defTabSz="987494"/>
            <a:endParaRPr lang="en-US" sz="1944" dirty="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57F2808-0790-1D47-A45E-45E8264593BB}"/>
              </a:ext>
            </a:extLst>
          </p:cNvPr>
          <p:cNvSpPr txBox="1"/>
          <p:nvPr/>
        </p:nvSpPr>
        <p:spPr>
          <a:xfrm>
            <a:off x="5249476" y="3317870"/>
            <a:ext cx="2301180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494"/>
            <a:r>
              <a:rPr lang="en-US" sz="1740" dirty="0">
                <a:solidFill>
                  <a:srgbClr val="FF0000"/>
                </a:solidFill>
                <a:latin typeface="Tw Cen MT" panose="020B0602020104020603"/>
              </a:rPr>
              <a:t>5%    </a:t>
            </a:r>
            <a:r>
              <a:rPr lang="en-US" sz="1740" dirty="0" err="1">
                <a:solidFill>
                  <a:srgbClr val="FF0000"/>
                </a:solidFill>
                <a:latin typeface="Tw Cen MT" panose="020B0602020104020603"/>
              </a:rPr>
              <a:t>wrt</a:t>
            </a:r>
            <a:r>
              <a:rPr lang="en-US" sz="1740" dirty="0">
                <a:solidFill>
                  <a:srgbClr val="FF0000"/>
                </a:solidFill>
                <a:latin typeface="Tw Cen MT" panose="020B0602020104020603"/>
              </a:rPr>
              <a:t> Majority rule</a:t>
            </a:r>
          </a:p>
        </p:txBody>
      </p:sp>
      <p:sp>
        <p:nvSpPr>
          <p:cNvPr id="3" name="Up-Down Arrow 2">
            <a:extLst>
              <a:ext uri="{FF2B5EF4-FFF2-40B4-BE49-F238E27FC236}">
                <a16:creationId xmlns="" xmlns:a16="http://schemas.microsoft.com/office/drawing/2014/main" id="{FA72E498-3B04-6B46-8969-736605EFDD9A}"/>
              </a:ext>
            </a:extLst>
          </p:cNvPr>
          <p:cNvSpPr/>
          <p:nvPr/>
        </p:nvSpPr>
        <p:spPr>
          <a:xfrm>
            <a:off x="5135955" y="3189393"/>
            <a:ext cx="113520" cy="42546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494"/>
            <a:endParaRPr lang="en-US" sz="1944">
              <a:solidFill>
                <a:prstClr val="white"/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909922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069" y="602150"/>
            <a:ext cx="7429499" cy="1108928"/>
          </a:xfrm>
        </p:spPr>
        <p:txBody>
          <a:bodyPr>
            <a:normAutofit/>
          </a:bodyPr>
          <a:lstStyle/>
          <a:p>
            <a:pPr algn="ctr"/>
            <a:r>
              <a:rPr lang="en-US" sz="2531" dirty="0"/>
              <a:t>Data augmentation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1EC0D08-9EE4-4C4C-9718-3831AAB43574}"/>
              </a:ext>
            </a:extLst>
          </p:cNvPr>
          <p:cNvSpPr txBox="1"/>
          <p:nvPr/>
        </p:nvSpPr>
        <p:spPr>
          <a:xfrm>
            <a:off x="848240" y="2604429"/>
            <a:ext cx="7968435" cy="289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234" indent="-271234">
              <a:buFont typeface="Arial" panose="020B0604020202020204" pitchFamily="34" charset="0"/>
              <a:buChar char="•"/>
            </a:pPr>
            <a:r>
              <a:rPr lang="en-US" sz="2278" dirty="0"/>
              <a:t>To improve generalization, augment training data.</a:t>
            </a:r>
          </a:p>
          <a:p>
            <a:pPr marL="271234" indent="-271234">
              <a:buFont typeface="Arial" panose="020B0604020202020204" pitchFamily="34" charset="0"/>
              <a:buChar char="•"/>
            </a:pPr>
            <a:endParaRPr lang="en-US" sz="2278" dirty="0"/>
          </a:p>
          <a:p>
            <a:pPr marL="271234" indent="-271234">
              <a:buFont typeface="Arial" panose="020B0604020202020204" pitchFamily="34" charset="0"/>
              <a:buChar char="•"/>
            </a:pPr>
            <a:r>
              <a:rPr lang="en-US" sz="2278" dirty="0"/>
              <a:t>In computer vision.  Simple techniques: rotation, cropping, noise </a:t>
            </a:r>
          </a:p>
          <a:p>
            <a:pPr marL="271234" indent="-271234">
              <a:buFont typeface="Arial" panose="020B0604020202020204" pitchFamily="34" charset="0"/>
              <a:buChar char="•"/>
            </a:pPr>
            <a:r>
              <a:rPr lang="en-US" sz="2278" dirty="0"/>
              <a:t>In speech recognition: Additive background noise and spectral transform</a:t>
            </a:r>
          </a:p>
          <a:p>
            <a:r>
              <a:rPr lang="en-US" sz="2278" dirty="0"/>
              <a:t> </a:t>
            </a:r>
          </a:p>
          <a:p>
            <a:pPr marL="271234" indent="-271234">
              <a:buFont typeface="Arial" panose="020B0604020202020204" pitchFamily="34" charset="0"/>
              <a:buChar char="•"/>
            </a:pPr>
            <a:r>
              <a:rPr lang="en-US" sz="2278" dirty="0"/>
              <a:t>More sophisticated approaches ? </a:t>
            </a:r>
          </a:p>
        </p:txBody>
      </p:sp>
    </p:spTree>
    <p:extLst>
      <p:ext uri="{BB962C8B-B14F-4D97-AF65-F5344CB8AC3E}">
        <p14:creationId xmlns:p14="http://schemas.microsoft.com/office/powerpoint/2010/main" val="791614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A27D4F3-CDB9-2447-99CA-B3089A692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443"/>
            <a:ext cx="9144000" cy="444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5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383A8BE-A98A-D04D-89B1-FCD0569FB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11920"/>
            <a:ext cx="4039437" cy="3465399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Aleatoric: Not explained by data (hidden e.g. occlusions)</a:t>
            </a:r>
          </a:p>
          <a:p>
            <a:pPr lvl="2"/>
            <a:r>
              <a:rPr lang="en-US" dirty="0"/>
              <a:t>Homoscedastic: uniform for all datasets</a:t>
            </a:r>
          </a:p>
          <a:p>
            <a:pPr lvl="2"/>
            <a:r>
              <a:rPr lang="en-US" dirty="0"/>
              <a:t>Heteroscedastic: depends on data</a:t>
            </a:r>
          </a:p>
          <a:p>
            <a:pPr lvl="1"/>
            <a:r>
              <a:rPr lang="en-US" sz="2000" dirty="0"/>
              <a:t>Epistemic: Uncertainty due to our model and limited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990F403-9526-2F48-B308-120A0D6CB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5A46F601-A4FB-3C4E-81BA-6E1648D6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How do we measure uncertainty? And need for Bayesian models..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2AB4BBD-8E6F-9E44-B824-D4D81176D133}"/>
              </a:ext>
            </a:extLst>
          </p:cNvPr>
          <p:cNvSpPr/>
          <p:nvPr/>
        </p:nvSpPr>
        <p:spPr>
          <a:xfrm>
            <a:off x="4721726" y="6150606"/>
            <a:ext cx="4400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Source: </a:t>
            </a:r>
            <a:r>
              <a:rPr lang="en-US" sz="900" dirty="0">
                <a:solidFill>
                  <a:srgbClr val="2C2C2C"/>
                </a:solidFill>
                <a:latin typeface="Graphik Web"/>
                <a:hlinkClick r:id="rId2"/>
              </a:rPr>
              <a:t>https://alexgkendall.com/computer_vision/bayesian_deep_learning_for_safe_ai/</a:t>
            </a:r>
            <a:endParaRPr lang="en-US" sz="900" dirty="0">
              <a:solidFill>
                <a:srgbClr val="2C2C2C"/>
              </a:solidFill>
              <a:latin typeface="Graphik Web"/>
            </a:endParaRPr>
          </a:p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https://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arxiv.org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/pdf/1811.00908.pdf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27A8FD16-61B7-FD40-8E43-BD4A22431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08" y="1617525"/>
            <a:ext cx="4905382" cy="43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13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="" xmlns:a16="http://schemas.microsoft.com/office/drawing/2014/main" id="{8A17DF82-3719-7247-BB2C-1A8CA3AAB800}"/>
              </a:ext>
            </a:extLst>
          </p:cNvPr>
          <p:cNvSpPr txBox="1">
            <a:spLocks/>
          </p:cNvSpPr>
          <p:nvPr/>
        </p:nvSpPr>
        <p:spPr>
          <a:xfrm>
            <a:off x="51758" y="166370"/>
            <a:ext cx="89675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3C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/>
              <a:t>Standard (frequentist) neural networks are poorly calibrated and don’t model epistemic uncertainty well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D074CE-22DC-5C49-ADA4-542D919A1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9"/>
          <a:stretch/>
        </p:blipFill>
        <p:spPr>
          <a:xfrm>
            <a:off x="0" y="1314220"/>
            <a:ext cx="9144000" cy="324473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B737E4E3-D376-EF41-B9FE-83F93E2BF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03" y="4429876"/>
            <a:ext cx="5962699" cy="1276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A20971-12E6-624A-95D8-73E0C753C91A}"/>
              </a:ext>
            </a:extLst>
          </p:cNvPr>
          <p:cNvSpPr txBox="1"/>
          <p:nvPr/>
        </p:nvSpPr>
        <p:spPr>
          <a:xfrm>
            <a:off x="582804" y="5797898"/>
            <a:ext cx="7438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 tend to be overconfident and suffer from unknown unknowns: </a:t>
            </a:r>
          </a:p>
          <a:p>
            <a:r>
              <a:rPr lang="en-US" dirty="0"/>
              <a:t>they do not know that they are making errors</a:t>
            </a:r>
          </a:p>
        </p:txBody>
      </p:sp>
    </p:spTree>
    <p:extLst>
      <p:ext uri="{BB962C8B-B14F-4D97-AF65-F5344CB8AC3E}">
        <p14:creationId xmlns:p14="http://schemas.microsoft.com/office/powerpoint/2010/main" val="51493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52C505-9D54-CF48-94D6-B6844C5B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551"/>
            <a:ext cx="9144000" cy="5114897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="" xmlns:a16="http://schemas.microsoft.com/office/drawing/2014/main" id="{8A17DF82-3719-7247-BB2C-1A8CA3AAB800}"/>
              </a:ext>
            </a:extLst>
          </p:cNvPr>
          <p:cNvSpPr txBox="1">
            <a:spLocks/>
          </p:cNvSpPr>
          <p:nvPr/>
        </p:nvSpPr>
        <p:spPr>
          <a:xfrm>
            <a:off x="51758" y="166370"/>
            <a:ext cx="89675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3C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How to obtain Bayesian uncertainty (cheaply)</a:t>
            </a:r>
          </a:p>
        </p:txBody>
      </p:sp>
    </p:spTree>
    <p:extLst>
      <p:ext uri="{BB962C8B-B14F-4D97-AF65-F5344CB8AC3E}">
        <p14:creationId xmlns:p14="http://schemas.microsoft.com/office/powerpoint/2010/main" val="309764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877561D-2288-0543-B4B5-EFBAFD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208300-AA06-1448-B201-14D0F9CC5BC5}"/>
              </a:ext>
            </a:extLst>
          </p:cNvPr>
          <p:cNvSpPr/>
          <p:nvPr/>
        </p:nvSpPr>
        <p:spPr>
          <a:xfrm>
            <a:off x="7750988" y="623966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Zack Lipton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="" xmlns:a16="http://schemas.microsoft.com/office/drawing/2014/main" id="{8A17DF82-3719-7247-BB2C-1A8CA3AAB800}"/>
              </a:ext>
            </a:extLst>
          </p:cNvPr>
          <p:cNvSpPr txBox="1">
            <a:spLocks/>
          </p:cNvSpPr>
          <p:nvPr/>
        </p:nvSpPr>
        <p:spPr>
          <a:xfrm>
            <a:off x="51758" y="166370"/>
            <a:ext cx="89675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3C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How to obtain Bayesian uncertainty (cheaply)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D83B41-C841-4648-AA07-B474399A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481"/>
            <a:ext cx="9144000" cy="55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1966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DeckTemplate-AWS-ReInvent-Orange">
  <a:themeElements>
    <a:clrScheme name="Custom 1">
      <a:dk1>
        <a:srgbClr val="474746"/>
      </a:dk1>
      <a:lt1>
        <a:srgbClr val="FFFFFF"/>
      </a:lt1>
      <a:dk2>
        <a:srgbClr val="6D6E6D"/>
      </a:dk2>
      <a:lt2>
        <a:srgbClr val="F8F8F8"/>
      </a:lt2>
      <a:accent1>
        <a:srgbClr val="FF9600"/>
      </a:accent1>
      <a:accent2>
        <a:srgbClr val="00B9FF"/>
      </a:accent2>
      <a:accent3>
        <a:srgbClr val="69E319"/>
      </a:accent3>
      <a:accent4>
        <a:srgbClr val="8C3FFF"/>
      </a:accent4>
      <a:accent5>
        <a:srgbClr val="FF0080"/>
      </a:accent5>
      <a:accent6>
        <a:srgbClr val="999A98"/>
      </a:accent6>
      <a:hlink>
        <a:srgbClr val="00B8FE"/>
      </a:hlink>
      <a:folHlink>
        <a:srgbClr val="8B3EF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WS_Deck_Template.potx" id="{956C5B2E-0233-4212-9383-50A039694C0C}" vid="{0176EEA5-D87D-4097-B356-86DC884F454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{33A0934D-4D0D-334B-981F-DBC5469F0C69}tf16401378</Template>
  <TotalTime>38738</TotalTime>
  <Words>649</Words>
  <Application>Microsoft Macintosh PowerPoint</Application>
  <PresentationFormat>On-screen Show (4:3)</PresentationFormat>
  <Paragraphs>149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Amazon Ember</vt:lpstr>
      <vt:lpstr>Amazon Ember Light</vt:lpstr>
      <vt:lpstr>Arial</vt:lpstr>
      <vt:lpstr>Calibri</vt:lpstr>
      <vt:lpstr>Century Schoolbook</vt:lpstr>
      <vt:lpstr>Consolas</vt:lpstr>
      <vt:lpstr>Graphik Web</vt:lpstr>
      <vt:lpstr>Helvetica</vt:lpstr>
      <vt:lpstr>Lucida Console</vt:lpstr>
      <vt:lpstr>Roboto Condensed</vt:lpstr>
      <vt:lpstr>Roboto Condensed Light</vt:lpstr>
      <vt:lpstr>Times New Roman</vt:lpstr>
      <vt:lpstr>Trebuchet MS</vt:lpstr>
      <vt:lpstr>Tw Cen MT</vt:lpstr>
      <vt:lpstr>Office Theme</vt:lpstr>
      <vt:lpstr>Circuit</vt:lpstr>
      <vt:lpstr>DeckTemplate-AWS-ReInvent-Orange</vt:lpstr>
      <vt:lpstr>CMS 165  Lecture 14</vt:lpstr>
      <vt:lpstr>PowerPoint Presentation</vt:lpstr>
      <vt:lpstr>PowerPoint Presentation</vt:lpstr>
      <vt:lpstr>PowerPoint Presentation</vt:lpstr>
      <vt:lpstr>PowerPoint Presentation</vt:lpstr>
      <vt:lpstr>How do we measure uncertainty? And need for Bayesian models..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Take-aways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on Tiny ImageNet (100k samples)</vt:lpstr>
      <vt:lpstr>Two take-aways</vt:lpstr>
      <vt:lpstr>PowerPoint Presentation</vt:lpstr>
      <vt:lpstr>PowerPoint Presentation</vt:lpstr>
      <vt:lpstr>PowerPoint Presentation</vt:lpstr>
      <vt:lpstr>Shortcomings of uncertainty based sampling</vt:lpstr>
      <vt:lpstr>Data annotation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crowdsourcing algorithm</vt:lpstr>
      <vt:lpstr>PowerPoint Presentation</vt:lpstr>
      <vt:lpstr>PowerPoint Presentation</vt:lpstr>
      <vt:lpstr>Labeling once is optimal: both in theory and practice</vt:lpstr>
      <vt:lpstr>Data augmentation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Office User</cp:lastModifiedBy>
  <cp:revision>756</cp:revision>
  <dcterms:created xsi:type="dcterms:W3CDTF">2013-07-15T20:26:40Z</dcterms:created>
  <dcterms:modified xsi:type="dcterms:W3CDTF">2019-03-26T17:02:11Z</dcterms:modified>
</cp:coreProperties>
</file>