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8" r:id="rId4"/>
    <p:sldId id="270" r:id="rId5"/>
    <p:sldId id="271" r:id="rId6"/>
    <p:sldId id="272" r:id="rId7"/>
    <p:sldId id="273" r:id="rId8"/>
    <p:sldId id="277" r:id="rId9"/>
    <p:sldId id="274" r:id="rId10"/>
    <p:sldId id="275" r:id="rId11"/>
    <p:sldId id="279" r:id="rId12"/>
    <p:sldId id="276" r:id="rId13"/>
    <p:sldId id="280" r:id="rId14"/>
    <p:sldId id="278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C5C"/>
    <a:srgbClr val="00A2FF"/>
    <a:srgbClr val="A5A5A5"/>
    <a:srgbClr val="5B9BD5"/>
    <a:srgbClr val="FFC101"/>
    <a:srgbClr val="ED7D31"/>
    <a:srgbClr val="4472C4"/>
    <a:srgbClr val="0B334C"/>
    <a:srgbClr val="145277"/>
    <a:srgbClr val="1C6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8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559A16-C712-1E45-B909-117059C15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6E1F5-BD82-4B49-AE19-6E1CC81491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1DF50-96D9-5E4B-892B-BA91D4639003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7B19D-1DF2-2945-8086-1BC09CCC7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3C922-3EFD-5E47-83C0-FC5F9D61F7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5DFAE-56D1-4D4D-BCA3-08D51FB49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1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F8E02-8D5C-8F46-801D-22E59709E04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C72ED-F710-D14C-B88D-3CFFDE3B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01E5-DDB2-7443-8CDA-1A2DD023E0FF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7167-2231-B049-A868-239852AFA2E1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136B-B5C3-5A4F-89D6-27E74AD4D74D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2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B3C5C"/>
                </a:solidFill>
              </a:defRPr>
            </a:lvl1pPr>
            <a:lvl2pPr>
              <a:defRPr>
                <a:solidFill>
                  <a:srgbClr val="0B3C5C"/>
                </a:solidFill>
              </a:defRPr>
            </a:lvl2pPr>
            <a:lvl3pPr>
              <a:defRPr>
                <a:solidFill>
                  <a:srgbClr val="0B3C5C"/>
                </a:solidFill>
              </a:defRPr>
            </a:lvl3pPr>
            <a:lvl4pPr>
              <a:defRPr>
                <a:solidFill>
                  <a:srgbClr val="0B3C5C"/>
                </a:solidFill>
              </a:defRPr>
            </a:lvl4pPr>
            <a:lvl5pPr>
              <a:defRPr>
                <a:solidFill>
                  <a:srgbClr val="0B3C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B3C5C"/>
                </a:solidFill>
              </a:defRPr>
            </a:lvl1pPr>
          </a:lstStyle>
          <a:p>
            <a:fld id="{AC3EF3FE-BF64-9543-944D-AEA5DD305642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B3C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2008" y="6355080"/>
            <a:ext cx="2057400" cy="365125"/>
          </a:xfrm>
        </p:spPr>
        <p:txBody>
          <a:bodyPr/>
          <a:lstStyle>
            <a:lvl1pPr>
              <a:defRPr>
                <a:solidFill>
                  <a:srgbClr val="0B3C5C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9C0B26-484B-454D-8084-907870F4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C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1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42D4-F7C0-1840-B8E2-5E8A589E4115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4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3F2-76DE-204F-81B1-068D1F3FE457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C46E-EF96-C146-B20F-C22619AF2935}" type="datetime1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327-00B5-E04E-87E1-991927A87BB2}" type="datetime1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4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6B54-807E-CB4D-AE16-CDE505A4222B}" type="datetime1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77C2-08F8-2948-8994-3FBCFF80EB85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5833-D607-0149-BEB2-EE79F4793758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3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3C5C"/>
                </a:solidFill>
              </a:defRPr>
            </a:lvl1pPr>
          </a:lstStyle>
          <a:p>
            <a:fld id="{9DCF1C61-B2B9-6E49-807D-F90CD124216E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B3C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2008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B3C5C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B3C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B3C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B3C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B3C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3C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3C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E4BA-E709-A049-9AD6-212FCF0E5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CMS 165 </a:t>
            </a:r>
            <a:br>
              <a:rPr lang="en-US" dirty="0"/>
            </a:br>
            <a:r>
              <a:rPr lang="en-US" dirty="0"/>
              <a:t>Lecture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06646-211B-704A-B919-12098B189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Approximation and Generalization in </a:t>
            </a:r>
          </a:p>
          <a:p>
            <a:r>
              <a:rPr lang="en-US" dirty="0"/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09713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3;&#10;&#13;&#10;Description automatically generated">
            <a:extLst>
              <a:ext uri="{FF2B5EF4-FFF2-40B4-BE49-F238E27FC236}">
                <a16:creationId xmlns:a16="http://schemas.microsoft.com/office/drawing/2014/main" id="{91F00288-D5F0-A84C-995F-655C81716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91808"/>
            <a:ext cx="7810500" cy="2286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1D423-4847-964F-9A27-41AD6E3B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009EAA-CAB6-5841-9F28-A7DA4B95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Modern Neural Networks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65C13-72D5-EB48-87C9-91261A4602E4}"/>
              </a:ext>
            </a:extLst>
          </p:cNvPr>
          <p:cNvSpPr txBox="1"/>
          <p:nvPr/>
        </p:nvSpPr>
        <p:spPr>
          <a:xfrm>
            <a:off x="3696924" y="6355080"/>
            <a:ext cx="4943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From Belkin </a:t>
            </a:r>
            <a:r>
              <a:rPr lang="en-US" sz="900" dirty="0" err="1"/>
              <a:t>etal</a:t>
            </a:r>
            <a:r>
              <a:rPr lang="en-US" sz="900" dirty="0"/>
              <a:t>, “Reconciling modern machine learning and the bias-variance trade-off”</a:t>
            </a:r>
          </a:p>
        </p:txBody>
      </p:sp>
    </p:spTree>
    <p:extLst>
      <p:ext uri="{BB962C8B-B14F-4D97-AF65-F5344CB8AC3E}">
        <p14:creationId xmlns:p14="http://schemas.microsoft.com/office/powerpoint/2010/main" val="387034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B000F18-EE6A-C741-AB55-2D4D1A732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75" y="1383496"/>
            <a:ext cx="6262650" cy="466724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D062F-17CD-0649-B78B-FCF93DCA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69AC76-6BC8-1F46-87EE-B0FDCC73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Seems to be true in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7F22A-E58F-5F41-A664-85F2B46A1A7A}"/>
              </a:ext>
            </a:extLst>
          </p:cNvPr>
          <p:cNvSpPr txBox="1"/>
          <p:nvPr/>
        </p:nvSpPr>
        <p:spPr>
          <a:xfrm>
            <a:off x="7142858" y="6422226"/>
            <a:ext cx="1372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from Ben </a:t>
            </a:r>
            <a:r>
              <a:rPr lang="en-US" sz="900" dirty="0" err="1"/>
              <a:t>Recht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148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E04098D-0F53-9D46-A8DD-16ABE73F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44" y="1494028"/>
            <a:ext cx="5977864" cy="466724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53175-9C17-2B45-80C3-D997FC7A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E5565C-E9B7-4C42-840D-949A29B9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it really true?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DFBED-CAB1-4E46-BF7A-9FCB8A78DE76}"/>
              </a:ext>
            </a:extLst>
          </p:cNvPr>
          <p:cNvSpPr txBox="1"/>
          <p:nvPr/>
        </p:nvSpPr>
        <p:spPr>
          <a:xfrm>
            <a:off x="7142858" y="6422226"/>
            <a:ext cx="1372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from Ben </a:t>
            </a:r>
            <a:r>
              <a:rPr lang="en-US" sz="900" dirty="0" err="1"/>
              <a:t>Recht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3561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833AB13-D9EA-BB49-B341-C0BA1BB24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1574416"/>
            <a:ext cx="6887515" cy="466724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F712A-BE6C-EB44-812F-8ABCBB2F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C1025-83BB-E349-87B5-0742E1E7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 closely at data..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6CFF1-3188-C94F-8A3A-C5916F0E7BCF}"/>
              </a:ext>
            </a:extLst>
          </p:cNvPr>
          <p:cNvSpPr txBox="1"/>
          <p:nvPr/>
        </p:nvSpPr>
        <p:spPr>
          <a:xfrm>
            <a:off x="7264462" y="6489373"/>
            <a:ext cx="1372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from Ben </a:t>
            </a:r>
            <a:r>
              <a:rPr lang="en-US" sz="900" dirty="0" err="1"/>
              <a:t>Recht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284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9A647FDD-898C-AA41-8D53-67C7AC4E8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06" y="1825625"/>
            <a:ext cx="5938988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1C12E-0220-B044-B9BD-5600483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3A8D79-D560-624C-9556-1BDAC4A7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Solution? Better Test Sets..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86F4A-B594-9C4E-8584-A936EBEB24E3}"/>
              </a:ext>
            </a:extLst>
          </p:cNvPr>
          <p:cNvSpPr txBox="1"/>
          <p:nvPr/>
        </p:nvSpPr>
        <p:spPr>
          <a:xfrm>
            <a:off x="7264462" y="6489373"/>
            <a:ext cx="1372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from Ben </a:t>
            </a:r>
            <a:r>
              <a:rPr lang="en-US" sz="900" dirty="0" err="1"/>
              <a:t>Recht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6188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3;&#10;&#13;&#10;Description automatically generated">
            <a:extLst>
              <a:ext uri="{FF2B5EF4-FFF2-40B4-BE49-F238E27FC236}">
                <a16:creationId xmlns:a16="http://schemas.microsoft.com/office/drawing/2014/main" id="{02BC773F-FE1A-8F4C-8304-2E9B2141D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08" y="1372566"/>
            <a:ext cx="6556783" cy="472401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A72E5-D392-D140-A070-DA374B32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9BA5F2-AFFB-6044-AF53-61C315D9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Accuracy on harder test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B7F44-1D0B-114F-824B-8ACA3C03527B}"/>
              </a:ext>
            </a:extLst>
          </p:cNvPr>
          <p:cNvSpPr txBox="1"/>
          <p:nvPr/>
        </p:nvSpPr>
        <p:spPr>
          <a:xfrm>
            <a:off x="7264462" y="6489373"/>
            <a:ext cx="1372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from Ben </a:t>
            </a:r>
            <a:r>
              <a:rPr lang="en-US" sz="900" dirty="0" err="1"/>
              <a:t>Recht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55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BB6C76F-6272-D846-A1E1-7434BA0A8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99" y="1386672"/>
            <a:ext cx="6611846" cy="485058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8A70F-4A6B-6C44-A906-B86FF94F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DD353-CE4F-FE48-B80F-F90CB416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True even on </a:t>
            </a:r>
            <a:r>
              <a:rPr lang="en-US" dirty="0" err="1"/>
              <a:t>Imagenet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3B7A0-53A2-F54D-9648-F327F30980BF}"/>
              </a:ext>
            </a:extLst>
          </p:cNvPr>
          <p:cNvSpPr txBox="1"/>
          <p:nvPr/>
        </p:nvSpPr>
        <p:spPr>
          <a:xfrm>
            <a:off x="7264462" y="6489373"/>
            <a:ext cx="1372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from Ben </a:t>
            </a:r>
            <a:r>
              <a:rPr lang="en-US" sz="900" dirty="0" err="1"/>
              <a:t>Recht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5443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383C454-DA8C-F340-905E-F387C505D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40" y="1567543"/>
            <a:ext cx="6093358" cy="46797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3F283-ABD1-214D-8D0B-F7A6DC8B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16266C-085E-104E-B96F-1EC0F41B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this a good summary?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B43A8-AED1-C440-AB90-D633E9F5CE3E}"/>
              </a:ext>
            </a:extLst>
          </p:cNvPr>
          <p:cNvSpPr txBox="1"/>
          <p:nvPr/>
        </p:nvSpPr>
        <p:spPr>
          <a:xfrm>
            <a:off x="7264462" y="6489373"/>
            <a:ext cx="1372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from Ben </a:t>
            </a:r>
            <a:r>
              <a:rPr lang="en-US" sz="900" dirty="0" err="1"/>
              <a:t>Recht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1970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">
            <a:extLst>
              <a:ext uri="{FF2B5EF4-FFF2-40B4-BE49-F238E27FC236}">
                <a16:creationId xmlns:a16="http://schemas.microsoft.com/office/drawing/2014/main" id="{8F6C8918-A863-7E4A-B615-5628FB35E0C8}"/>
              </a:ext>
            </a:extLst>
          </p:cNvPr>
          <p:cNvSpPr/>
          <p:nvPr/>
        </p:nvSpPr>
        <p:spPr>
          <a:xfrm rot="5400000">
            <a:off x="6850759" y="676739"/>
            <a:ext cx="1689309" cy="1374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1" h="21535" extrusionOk="0">
                <a:moveTo>
                  <a:pt x="13635" y="0"/>
                </a:moveTo>
                <a:cubicBezTo>
                  <a:pt x="11913" y="0"/>
                  <a:pt x="10445" y="1471"/>
                  <a:pt x="9882" y="3535"/>
                </a:cubicBezTo>
                <a:cubicBezTo>
                  <a:pt x="9942" y="2282"/>
                  <a:pt x="8893" y="1434"/>
                  <a:pt x="8026" y="2036"/>
                </a:cubicBezTo>
                <a:cubicBezTo>
                  <a:pt x="6583" y="3037"/>
                  <a:pt x="7847" y="5899"/>
                  <a:pt x="6707" y="7147"/>
                </a:cubicBezTo>
                <a:cubicBezTo>
                  <a:pt x="5613" y="8346"/>
                  <a:pt x="4224" y="6741"/>
                  <a:pt x="2876" y="6586"/>
                </a:cubicBezTo>
                <a:cubicBezTo>
                  <a:pt x="921" y="6361"/>
                  <a:pt x="-534" y="8835"/>
                  <a:pt x="188" y="11155"/>
                </a:cubicBezTo>
                <a:cubicBezTo>
                  <a:pt x="139" y="13243"/>
                  <a:pt x="1004" y="15193"/>
                  <a:pt x="2434" y="16220"/>
                </a:cubicBezTo>
                <a:cubicBezTo>
                  <a:pt x="3582" y="17045"/>
                  <a:pt x="4962" y="17163"/>
                  <a:pt x="6186" y="16543"/>
                </a:cubicBezTo>
                <a:cubicBezTo>
                  <a:pt x="6368" y="17812"/>
                  <a:pt x="6864" y="18973"/>
                  <a:pt x="7602" y="19857"/>
                </a:cubicBezTo>
                <a:cubicBezTo>
                  <a:pt x="8467" y="20894"/>
                  <a:pt x="9604" y="21483"/>
                  <a:pt x="10793" y="21532"/>
                </a:cubicBezTo>
                <a:cubicBezTo>
                  <a:pt x="12439" y="21600"/>
                  <a:pt x="14008" y="20646"/>
                  <a:pt x="15001" y="18975"/>
                </a:cubicBezTo>
                <a:cubicBezTo>
                  <a:pt x="16848" y="20354"/>
                  <a:pt x="19228" y="19450"/>
                  <a:pt x="20179" y="17008"/>
                </a:cubicBezTo>
                <a:cubicBezTo>
                  <a:pt x="21066" y="14728"/>
                  <a:pt x="20344" y="11965"/>
                  <a:pt x="18560" y="10813"/>
                </a:cubicBezTo>
                <a:cubicBezTo>
                  <a:pt x="19809" y="10813"/>
                  <a:pt x="20821" y="9445"/>
                  <a:pt x="20821" y="7757"/>
                </a:cubicBezTo>
                <a:cubicBezTo>
                  <a:pt x="20821" y="6069"/>
                  <a:pt x="19809" y="4700"/>
                  <a:pt x="18560" y="4700"/>
                </a:cubicBezTo>
                <a:cubicBezTo>
                  <a:pt x="18225" y="4700"/>
                  <a:pt x="17906" y="4800"/>
                  <a:pt x="17620" y="4977"/>
                </a:cubicBezTo>
                <a:cubicBezTo>
                  <a:pt x="17458" y="2192"/>
                  <a:pt x="15737" y="0"/>
                  <a:pt x="13635" y="0"/>
                </a:cubicBezTo>
                <a:close/>
              </a:path>
            </a:pathLst>
          </a:custGeom>
          <a:gradFill>
            <a:gsLst>
              <a:gs pos="100000">
                <a:srgbClr val="04FFFB">
                  <a:alpha val="9608"/>
                </a:srgbClr>
              </a:gs>
              <a:gs pos="0">
                <a:schemeClr val="accent1">
                  <a:lumOff val="-13575"/>
                </a:schemeClr>
              </a:gs>
            </a:gsLst>
            <a:lin ang="1952912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3B534B-2490-D54D-B36B-BE7FEC621DDE}"/>
                  </a:ext>
                </a:extLst>
              </p:cNvPr>
              <p:cNvSpPr txBox="1"/>
              <p:nvPr/>
            </p:nvSpPr>
            <p:spPr>
              <a:xfrm>
                <a:off x="7267122" y="1300432"/>
                <a:ext cx="868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3B534B-2490-D54D-B36B-BE7FEC621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22" y="1300432"/>
                <a:ext cx="868892" cy="276999"/>
              </a:xfrm>
              <a:prstGeom prst="rect">
                <a:avLst/>
              </a:prstGeom>
              <a:blipFill>
                <a:blip r:embed="rId5"/>
                <a:stretch>
                  <a:fillRect l="-4286" r="-285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A3BF1-3E3C-3943-84FA-E6C820B429E4}"/>
                  </a:ext>
                </a:extLst>
              </p:cNvPr>
              <p:cNvSpPr txBox="1"/>
              <p:nvPr/>
            </p:nvSpPr>
            <p:spPr>
              <a:xfrm>
                <a:off x="7008194" y="519304"/>
                <a:ext cx="2355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A3BF1-3E3C-3943-84FA-E6C820B42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194" y="519304"/>
                <a:ext cx="235513" cy="307777"/>
              </a:xfrm>
              <a:prstGeom prst="rect">
                <a:avLst/>
              </a:prstGeom>
              <a:blipFill>
                <a:blip r:embed="rId3"/>
                <a:stretch>
                  <a:fillRect l="-27778" r="-1666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2F22DB-F038-DE4E-A56D-2226F0A4C370}"/>
                  </a:ext>
                </a:extLst>
              </p:cNvPr>
              <p:cNvSpPr txBox="1"/>
              <p:nvPr/>
            </p:nvSpPr>
            <p:spPr>
              <a:xfrm>
                <a:off x="516009" y="300492"/>
                <a:ext cx="7678962" cy="7608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B3C5C"/>
                    </a:solidFill>
                  </a:rPr>
                  <a:t>Recall from previous lecture:</a:t>
                </a:r>
              </a:p>
              <a:p>
                <a:pPr>
                  <a:lnSpc>
                    <a:spcPct val="200000"/>
                  </a:lnSpc>
                </a:pPr>
                <a:endParaRPr lang="en-US" sz="2000" dirty="0">
                  <a:solidFill>
                    <a:srgbClr val="0B3C5C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B3C5C"/>
                    </a:solidFill>
                  </a:rPr>
                  <a:t>Hypothesis class:     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i="1" dirty="0">
                  <a:solidFill>
                    <a:srgbClr val="0B3C5C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B3C5C"/>
                    </a:solidFill>
                  </a:rPr>
                  <a:t>A loss function:    	    </a:t>
                </a:r>
                <a:r>
                  <a:rPr lang="en-US" sz="2000" i="1" dirty="0">
                    <a:solidFill>
                      <a:srgbClr val="0B3C5C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b="0" i="1" dirty="0">
                  <a:solidFill>
                    <a:srgbClr val="0B3C5C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B3C5C"/>
                    </a:solidFill>
                  </a:rPr>
                  <a:t>Expected risk:	                  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000" i="1" dirty="0">
                  <a:solidFill>
                    <a:srgbClr val="0B3C5C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B3C5C"/>
                    </a:solidFill>
                  </a:rPr>
                  <a:t>Expected risk minimizer: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𝑎𝑟𝑔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b="0" i="1" dirty="0">
                  <a:solidFill>
                    <a:srgbClr val="0B3C5C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B3C5C"/>
                    </a:solidFill>
                  </a:rPr>
                  <a:t>Given a set of samples:     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000" i="1" dirty="0"/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B3C5C"/>
                    </a:solidFill>
                  </a:rPr>
                  <a:t>Empirical risk:                  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B3C5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B3C5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B3C5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000" i="1" dirty="0">
                  <a:solidFill>
                    <a:srgbClr val="0B3C5C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B3C5C"/>
                    </a:solidFill>
                  </a:rPr>
                  <a:t>Empirical risk minimizer: 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2000" i="1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𝑎𝑟𝑔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e>
                              <m:lim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lim>
                            </m:limLow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i="1" dirty="0">
                  <a:solidFill>
                    <a:srgbClr val="0B3C5C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en-US" sz="2000" dirty="0">
                  <a:solidFill>
                    <a:srgbClr val="0B3C5C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en-US" sz="2000" dirty="0">
                  <a:solidFill>
                    <a:srgbClr val="0B3C5C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2F22DB-F038-DE4E-A56D-2226F0A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9" y="300492"/>
                <a:ext cx="7678962" cy="7608878"/>
              </a:xfrm>
              <a:prstGeom prst="rect">
                <a:avLst/>
              </a:prstGeom>
              <a:blipFill>
                <a:blip r:embed="rId6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6F960E-8BCA-2B48-9532-64DCD2573D1A}"/>
                  </a:ext>
                </a:extLst>
              </p:cNvPr>
              <p:cNvSpPr/>
              <p:nvPr/>
            </p:nvSpPr>
            <p:spPr>
              <a:xfrm>
                <a:off x="3109666" y="1410004"/>
                <a:ext cx="3468001" cy="611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>
                                <a:solidFill>
                                  <a:srgbClr val="0B3C5C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B3C5C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B3C5C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6F960E-8BCA-2B48-9532-64DCD2573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66" y="1410004"/>
                <a:ext cx="3468001" cy="6112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EF5A84C-251E-4947-A835-8B45D2CE0753}"/>
              </a:ext>
            </a:extLst>
          </p:cNvPr>
          <p:cNvSpPr txBox="1"/>
          <p:nvPr/>
        </p:nvSpPr>
        <p:spPr>
          <a:xfrm>
            <a:off x="441725" y="199270"/>
            <a:ext cx="8350583" cy="99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500" dirty="0">
                <a:solidFill>
                  <a:srgbClr val="0B3C5C"/>
                </a:solidFill>
              </a:rPr>
              <a:t>Measures of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4CFF9-CFFA-9F42-AC7B-30F1FFCC6802}"/>
                  </a:ext>
                </a:extLst>
              </p:cNvPr>
              <p:cNvSpPr/>
              <p:nvPr/>
            </p:nvSpPr>
            <p:spPr>
              <a:xfrm>
                <a:off x="126916" y="1909540"/>
                <a:ext cx="8946745" cy="847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B3C5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B3C5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B3C5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B3C5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B3C5C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B3C5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B3C5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B3C5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B3C5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B3C5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B3C5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B3C5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B3C5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B3C5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B3C5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B3C5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𝑅𝑎𝑑𝑒𝑚𝑐h𝑒𝑟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B3C5C"/>
                              </a:solidFill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B3C5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4CFF9-CFFA-9F42-AC7B-30F1FFCC6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6" y="1909540"/>
                <a:ext cx="8946745" cy="847027"/>
              </a:xfrm>
              <a:prstGeom prst="rect">
                <a:avLst/>
              </a:prstGeom>
              <a:blipFill>
                <a:blip r:embed="rId3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97D1A6-399F-324E-8A47-840826BC6390}"/>
                  </a:ext>
                </a:extLst>
              </p:cNvPr>
              <p:cNvSpPr/>
              <p:nvPr/>
            </p:nvSpPr>
            <p:spPr>
              <a:xfrm>
                <a:off x="1989583" y="2800753"/>
                <a:ext cx="570816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B3C5C"/>
                    </a:solidFill>
                  </a:rPr>
                  <a:t>with </a:t>
                </a:r>
                <a:r>
                  <a:rPr lang="en-US" dirty="0" err="1">
                    <a:solidFill>
                      <a:srgbClr val="0B3C5C"/>
                    </a:solidFill>
                  </a:rPr>
                  <a:t>prob</a:t>
                </a:r>
                <a:r>
                  <a:rPr lang="en-US" dirty="0">
                    <a:solidFill>
                      <a:srgbClr val="0B3C5C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solidFill>
                          <a:srgbClr val="0B3C5C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rgbClr val="0B3C5C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97D1A6-399F-324E-8A47-840826BC6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583" y="2800753"/>
                <a:ext cx="5708166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686D21-F8D1-144E-83B7-D27B9CB4DADE}"/>
                  </a:ext>
                </a:extLst>
              </p:cNvPr>
              <p:cNvSpPr/>
              <p:nvPr/>
            </p:nvSpPr>
            <p:spPr>
              <a:xfrm>
                <a:off x="2474555" y="4204019"/>
                <a:ext cx="4594848" cy="2454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B3C5C"/>
                    </a:solidFill>
                  </a:rPr>
                  <a:t>VC-Dimension: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rgbClr val="0B3C5C"/>
                  </a:solidFill>
                </a:endParaRPr>
              </a:p>
              <a:p>
                <a:endParaRPr lang="en-US" dirty="0">
                  <a:solidFill>
                    <a:srgbClr val="0B3C5C"/>
                  </a:solidFill>
                </a:endParaRPr>
              </a:p>
              <a:p>
                <a:r>
                  <a:rPr lang="en-US" dirty="0">
                    <a:solidFill>
                      <a:srgbClr val="0B3C5C"/>
                    </a:solidFill>
                  </a:rPr>
                  <a:t>Linear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B3C5C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rgbClr val="0B3C5C"/>
                  </a:solidFill>
                </a:endParaRPr>
              </a:p>
              <a:p>
                <a:endParaRPr lang="en-US" dirty="0">
                  <a:solidFill>
                    <a:srgbClr val="0B3C5C"/>
                  </a:solidFill>
                </a:endParaRPr>
              </a:p>
              <a:p>
                <a:r>
                  <a:rPr lang="en-US" dirty="0">
                    <a:solidFill>
                      <a:srgbClr val="0B3C5C"/>
                    </a:solidFill>
                  </a:rPr>
                  <a:t>Bounded linear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B3C5C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rgbClr val="0B3C5C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686D21-F8D1-144E-83B7-D27B9CB4D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55" y="4204019"/>
                <a:ext cx="4594848" cy="2454711"/>
              </a:xfrm>
              <a:prstGeom prst="rect">
                <a:avLst/>
              </a:prstGeom>
              <a:blipFill>
                <a:blip r:embed="rId5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3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33516C9-0344-A242-A52E-019DE59E5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16" y="1705352"/>
            <a:ext cx="6543367" cy="48322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C5802-E62E-6847-86A1-BE83D1EE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C963C9-026A-CE4F-A89D-2C7AA379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err="1"/>
              <a:t>Rademacher</a:t>
            </a:r>
            <a:r>
              <a:rPr lang="en-US" sz="3500" dirty="0"/>
              <a:t> complexity of NN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7F4A1-861D-3D47-9C9F-9830732E74E6}"/>
              </a:ext>
            </a:extLst>
          </p:cNvPr>
          <p:cNvSpPr txBox="1"/>
          <p:nvPr/>
        </p:nvSpPr>
        <p:spPr>
          <a:xfrm>
            <a:off x="7154656" y="6512019"/>
            <a:ext cx="1592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From notes of Percy Liang</a:t>
            </a:r>
          </a:p>
        </p:txBody>
      </p:sp>
    </p:spTree>
    <p:extLst>
      <p:ext uri="{BB962C8B-B14F-4D97-AF65-F5344CB8AC3E}">
        <p14:creationId xmlns:p14="http://schemas.microsoft.com/office/powerpoint/2010/main" val="27538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95ABBC-F57A-724E-8D4C-F7955D131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3266"/>
            <a:ext cx="8427367" cy="177146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B6C9A-207C-C147-8F17-85F45FFF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59852B-13E5-A446-9EDF-870E37B3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Decomposition of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36337-077F-A741-AF3A-30922F40B283}"/>
              </a:ext>
            </a:extLst>
          </p:cNvPr>
          <p:cNvSpPr txBox="1"/>
          <p:nvPr/>
        </p:nvSpPr>
        <p:spPr>
          <a:xfrm>
            <a:off x="2798918" y="5345723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Derivation for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217720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4C32F8B-5EC7-694A-9641-EF48D0BD5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5" y="2644195"/>
            <a:ext cx="7886700" cy="174661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1E889-D64A-4444-BB6E-E8802BB9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5A7BBA-FC80-0A45-87A8-E6A61A4B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Universality of NN</a:t>
            </a:r>
          </a:p>
        </p:txBody>
      </p:sp>
    </p:spTree>
    <p:extLst>
      <p:ext uri="{BB962C8B-B14F-4D97-AF65-F5344CB8AC3E}">
        <p14:creationId xmlns:p14="http://schemas.microsoft.com/office/powerpoint/2010/main" val="395860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539EC-D3C4-DC41-9DCE-74CE7715C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Universality proof is loose: exponential number of units. </a:t>
            </a:r>
          </a:p>
          <a:p>
            <a:r>
              <a:rPr lang="en-US" dirty="0"/>
              <a:t>Better bound? Better basis? </a:t>
            </a:r>
          </a:p>
          <a:p>
            <a:r>
              <a:rPr lang="en-US" dirty="0"/>
              <a:t>How does it improve bound for various classes of functions?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1546D-0F51-3B44-B8B4-5DC7024F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E9B12F-66C9-C946-A93B-F20D5CA5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63658" cy="1325563"/>
          </a:xfrm>
        </p:spPr>
        <p:txBody>
          <a:bodyPr/>
          <a:lstStyle/>
          <a:p>
            <a:pPr algn="ctr"/>
            <a:r>
              <a:rPr lang="en-US" dirty="0"/>
              <a:t>Approximation in Shallow NN</a:t>
            </a:r>
          </a:p>
        </p:txBody>
      </p:sp>
    </p:spTree>
    <p:extLst>
      <p:ext uri="{BB962C8B-B14F-4D97-AF65-F5344CB8AC3E}">
        <p14:creationId xmlns:p14="http://schemas.microsoft.com/office/powerpoint/2010/main" val="389228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61C0A1-B82C-FF46-B847-BDB9E99F7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advantage of deep networks? </a:t>
            </a:r>
          </a:p>
          <a:p>
            <a:r>
              <a:rPr lang="en-US" dirty="0"/>
              <a:t>Compositionality: requires exponential number of units in a shallow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F018C-DCDE-A940-86B2-389188F8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EB48C-92E6-6748-8590-3971C31E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Deep vs. Shallow Networks</a:t>
            </a:r>
          </a:p>
        </p:txBody>
      </p:sp>
    </p:spTree>
    <p:extLst>
      <p:ext uri="{BB962C8B-B14F-4D97-AF65-F5344CB8AC3E}">
        <p14:creationId xmlns:p14="http://schemas.microsoft.com/office/powerpoint/2010/main" val="410728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3;&#10;&#13;&#10;Description automatically generated">
            <a:extLst>
              <a:ext uri="{FF2B5EF4-FFF2-40B4-BE49-F238E27FC236}">
                <a16:creationId xmlns:a16="http://schemas.microsoft.com/office/drawing/2014/main" id="{28624F44-B5FB-6949-B267-DBFC81DFB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75" y="1825625"/>
            <a:ext cx="6715450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25273-41CB-364A-967F-AD1529A3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F8A7CC-AEE8-0247-9FD5-510E64FE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Classical NN theory</a:t>
            </a:r>
          </a:p>
        </p:txBody>
      </p:sp>
    </p:spTree>
    <p:extLst>
      <p:ext uri="{BB962C8B-B14F-4D97-AF65-F5344CB8AC3E}">
        <p14:creationId xmlns:p14="http://schemas.microsoft.com/office/powerpoint/2010/main" val="1070439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{33A0934D-4D0D-334B-981F-DBC5469F0C69}tf16401378</Template>
  <TotalTime>34214</TotalTime>
  <Words>256</Words>
  <Application>Microsoft Macintosh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Century Schoolbook</vt:lpstr>
      <vt:lpstr>Office Theme</vt:lpstr>
      <vt:lpstr>CMS 165  Lecture 8</vt:lpstr>
      <vt:lpstr>PowerPoint Presentation</vt:lpstr>
      <vt:lpstr>PowerPoint Presentation</vt:lpstr>
      <vt:lpstr>Rademacher complexity of NN</vt:lpstr>
      <vt:lpstr>Decomposition of Errors</vt:lpstr>
      <vt:lpstr>Universality of NN</vt:lpstr>
      <vt:lpstr>Approximation in Shallow NN</vt:lpstr>
      <vt:lpstr>Deep vs. Shallow Networks</vt:lpstr>
      <vt:lpstr>Classical NN theory</vt:lpstr>
      <vt:lpstr>Modern Neural Networks</vt:lpstr>
      <vt:lpstr>Seems to be true in practice</vt:lpstr>
      <vt:lpstr>Is it really true?</vt:lpstr>
      <vt:lpstr>Look closely at data..</vt:lpstr>
      <vt:lpstr>Solution? Better Test Sets..</vt:lpstr>
      <vt:lpstr>Accuracy on harder test set</vt:lpstr>
      <vt:lpstr>True even on Imagenet</vt:lpstr>
      <vt:lpstr>Is this a good summary?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Anima Anandkumar</cp:lastModifiedBy>
  <cp:revision>618</cp:revision>
  <dcterms:created xsi:type="dcterms:W3CDTF">2013-07-15T20:26:40Z</dcterms:created>
  <dcterms:modified xsi:type="dcterms:W3CDTF">2019-01-31T20:34:00Z</dcterms:modified>
</cp:coreProperties>
</file>